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48"/>
  </p:notesMasterIdLst>
  <p:sldIdLst>
    <p:sldId id="256" r:id="rId2"/>
    <p:sldId id="310" r:id="rId3"/>
    <p:sldId id="274" r:id="rId4"/>
    <p:sldId id="279" r:id="rId5"/>
    <p:sldId id="285" r:id="rId6"/>
    <p:sldId id="286" r:id="rId7"/>
    <p:sldId id="311" r:id="rId8"/>
    <p:sldId id="312" r:id="rId9"/>
    <p:sldId id="313" r:id="rId10"/>
    <p:sldId id="315" r:id="rId11"/>
    <p:sldId id="308" r:id="rId12"/>
    <p:sldId id="316" r:id="rId13"/>
    <p:sldId id="314" r:id="rId14"/>
    <p:sldId id="318" r:id="rId15"/>
    <p:sldId id="320" r:id="rId16"/>
    <p:sldId id="330" r:id="rId17"/>
    <p:sldId id="321" r:id="rId18"/>
    <p:sldId id="317" r:id="rId19"/>
    <p:sldId id="322" r:id="rId20"/>
    <p:sldId id="323" r:id="rId21"/>
    <p:sldId id="324" r:id="rId22"/>
    <p:sldId id="325" r:id="rId23"/>
    <p:sldId id="334" r:id="rId24"/>
    <p:sldId id="326" r:id="rId25"/>
    <p:sldId id="327" r:id="rId26"/>
    <p:sldId id="328" r:id="rId27"/>
    <p:sldId id="329" r:id="rId28"/>
    <p:sldId id="331" r:id="rId29"/>
    <p:sldId id="332" r:id="rId30"/>
    <p:sldId id="333" r:id="rId31"/>
    <p:sldId id="309" r:id="rId32"/>
    <p:sldId id="335" r:id="rId33"/>
    <p:sldId id="336" r:id="rId34"/>
    <p:sldId id="341" r:id="rId35"/>
    <p:sldId id="340" r:id="rId36"/>
    <p:sldId id="343" r:id="rId37"/>
    <p:sldId id="344" r:id="rId38"/>
    <p:sldId id="342" r:id="rId39"/>
    <p:sldId id="346" r:id="rId40"/>
    <p:sldId id="345" r:id="rId41"/>
    <p:sldId id="338" r:id="rId42"/>
    <p:sldId id="350" r:id="rId43"/>
    <p:sldId id="337" r:id="rId44"/>
    <p:sldId id="347" r:id="rId45"/>
    <p:sldId id="348" r:id="rId46"/>
    <p:sldId id="349" r:id="rId47"/>
  </p:sldIdLst>
  <p:sldSz cx="9144000" cy="5143500" type="screen16x9"/>
  <p:notesSz cx="6858000" cy="9144000"/>
  <p:embeddedFontLst>
    <p:embeddedFont>
      <p:font typeface="Lato" panose="020F0502020204030203" pitchFamily="34" charset="77"/>
      <p:regular r:id="rId49"/>
      <p:bold r:id="rId50"/>
      <p:italic r:id="rId51"/>
      <p:boldItalic r:id="rId52"/>
    </p:embeddedFont>
    <p:embeddedFont>
      <p:font typeface="Raleway" panose="020B0503030101060003" pitchFamily="34" charset="77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5"/>
    <p:restoredTop sz="94008"/>
  </p:normalViewPr>
  <p:slideViewPr>
    <p:cSldViewPr snapToGrid="0">
      <p:cViewPr varScale="1">
        <p:scale>
          <a:sx n="164" d="100"/>
          <a:sy n="164" d="100"/>
        </p:scale>
        <p:origin x="79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epoch-vs-iterations-vs-batch-size-4dfb9c7ce9c9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neural_networks_supervised.html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https://towardsdatascience.com/epoch-vs-iterations-vs-batch-size-4dfb9c7ce9c9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1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https://scikit-learn.org/stable/modules/neural_networks_supervised.html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97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71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729442" y="77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35200" y="106650"/>
            <a:ext cx="8707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35200" y="1013100"/>
            <a:ext cx="8616000" cy="3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www</a:t>
            </a:r>
          </a:p>
          <a:p>
            <a:pPr lvl="1"/>
            <a:r>
              <a:rPr lang="en-US"/>
              <a:t>ww</a:t>
            </a:r>
          </a:p>
        </p:txBody>
      </p:sp>
    </p:spTree>
    <p:extLst>
      <p:ext uri="{BB962C8B-B14F-4D97-AF65-F5344CB8AC3E}">
        <p14:creationId xmlns:p14="http://schemas.microsoft.com/office/powerpoint/2010/main" val="2875975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133004" y="66502"/>
            <a:ext cx="4156364" cy="6465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Item A</a:t>
            </a:r>
            <a:endParaRPr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33004" y="875237"/>
            <a:ext cx="4156364" cy="4137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Google Shape;29;p4">
            <a:extLst>
              <a:ext uri="{FF2B5EF4-FFF2-40B4-BE49-F238E27FC236}">
                <a16:creationId xmlns:a16="http://schemas.microsoft.com/office/drawing/2014/main" id="{D34BD757-B64C-5341-9F8C-4C7B02691D8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538749" y="875237"/>
            <a:ext cx="4447309" cy="4137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Google Shape;24;p4">
            <a:extLst>
              <a:ext uri="{FF2B5EF4-FFF2-40B4-BE49-F238E27FC236}">
                <a16:creationId xmlns:a16="http://schemas.microsoft.com/office/drawing/2014/main" id="{49AEFE09-D6C4-294D-92E1-61561C66FD7B}"/>
              </a:ext>
            </a:extLst>
          </p:cNvPr>
          <p:cNvSpPr/>
          <p:nvPr userDrawn="1"/>
        </p:nvSpPr>
        <p:spPr>
          <a:xfrm>
            <a:off x="4538749" y="66502"/>
            <a:ext cx="4447309" cy="6465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vi-VN" sz="3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Item B</a:t>
            </a:r>
          </a:p>
        </p:txBody>
      </p:sp>
    </p:spTree>
    <p:extLst>
      <p:ext uri="{BB962C8B-B14F-4D97-AF65-F5344CB8AC3E}">
        <p14:creationId xmlns:p14="http://schemas.microsoft.com/office/powerpoint/2010/main" val="160996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Verdana"/>
              <a:buNone/>
              <a:defRPr sz="4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erdana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bg>
      <p:bgPr>
        <a:solidFill>
          <a:schemeClr val="accent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None/>
              <a:defRPr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5167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bg>
      <p:bgPr>
        <a:solidFill>
          <a:schemeClr val="tx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None/>
              <a:defRPr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167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241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Verdana"/>
              <a:buNone/>
              <a:defRPr sz="2800" b="1"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Verdana"/>
              <a:buChar char="●"/>
              <a:defRPr sz="13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●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●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82" r:id="rId2"/>
    <p:sldLayoutId id="2147483648" r:id="rId3"/>
    <p:sldLayoutId id="2147483681" r:id="rId4"/>
    <p:sldLayoutId id="2147483684" r:id="rId5"/>
    <p:sldLayoutId id="2147483652" r:id="rId6"/>
    <p:sldLayoutId id="2147483653" r:id="rId7"/>
    <p:sldLayoutId id="2147483655" r:id="rId8"/>
    <p:sldLayoutId id="2147483683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epoch-vs-iterations-vs-batch-size-4dfb9c7ce9c9" TargetMode="External"/><Relationship Id="rId2" Type="http://schemas.openxmlformats.org/officeDocument/2006/relationships/hyperlink" Target="https://developers.google.com/machine-learning/glossary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tutorials/keras/basic_regression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linear_model/plot_polynomial_interpolation.html" TargetMode="External"/><Relationship Id="rId2" Type="http://schemas.openxmlformats.org/officeDocument/2006/relationships/hyperlink" Target="https://towardsdatascience.com/machine-learning-polynomial-regression-with-python-5328e4e8a386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ata-py-blog/polynomial-linear-regression-1f8117f6de2e" TargetMode="External"/><Relationship Id="rId2" Type="http://schemas.openxmlformats.org/officeDocument/2006/relationships/hyperlink" Target="https://towardsdatascience.com/introduction-to-linear-regression-and-polynomial-regression-f8adc96f31cb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can-machine-learn-the-concept-of-sine-4047dced3f11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tutorials/keras/basic_regression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412350" y="1322450"/>
            <a:ext cx="82143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br>
              <a:rPr lang="en"/>
            </a:br>
            <a:r>
              <a:rPr lang="en"/>
              <a:t>b</a:t>
            </a:r>
            <a:r>
              <a:rPr lang="en-US"/>
              <a:t>ằng TensorFlow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75125" y="3172900"/>
            <a:ext cx="78426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Giáo trình đào tạo thực hành Machine Learning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100% hand on lab, dễ hiểu, dễ hành</a:t>
            </a:r>
            <a:br>
              <a:rPr lang="en" sz="1800">
                <a:solidFill>
                  <a:srgbClr val="000000"/>
                </a:solidFill>
              </a:rPr>
            </a:br>
            <a:r>
              <a:rPr lang="en" sz="1800">
                <a:solidFill>
                  <a:srgbClr val="000000"/>
                </a:solidFill>
              </a:rPr>
              <a:t>cuong@techmaster.vn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075" y="0"/>
            <a:ext cx="1284726" cy="4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5539-A975-834A-AC65-046ECF1DC0F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31524" y="136003"/>
            <a:ext cx="8862164" cy="1229334"/>
          </a:xfrm>
        </p:spPr>
        <p:txBody>
          <a:bodyPr/>
          <a:lstStyle/>
          <a:p>
            <a:pPr marL="114300" indent="0">
              <a:buNone/>
            </a:pPr>
            <a:r>
              <a:rPr lang="vi-VN"/>
              <a:t>Dữ liệu đầu X vào có số chiều là 2, đầu ra </a:t>
            </a:r>
            <a:br>
              <a:rPr lang="vi-VN"/>
            </a:br>
            <a:r>
              <a:rPr lang="vi-VN" b="1"/>
              <a:t>y = 2*X[0] + 3*X[1] + 4 + e</a:t>
            </a:r>
            <a:br>
              <a:rPr lang="vi-VN" b="1"/>
            </a:br>
            <a:endParaRPr lang="vi-VN" b="1"/>
          </a:p>
          <a:p>
            <a:pPr marL="114300" indent="0">
              <a:buNone/>
            </a:pPr>
            <a:r>
              <a:rPr lang="vi-VN"/>
              <a:t>với e là nhiễu tuân theo một phân phối chuẩn có kỳ vọng bằng 0, phương sai bằng 0.2.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A7784-E4D2-6F46-AB3A-8C6E4C2F4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49" y="1365337"/>
            <a:ext cx="4085031" cy="3352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06DFBB-B38C-C047-BFBE-074099CA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605" y="1365337"/>
            <a:ext cx="4410083" cy="328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03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3CA9-3173-1A42-B313-4FF45FB4E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 vs Regression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F3B7F5-9F41-3C4B-A16D-F76983704B1C}"/>
              </a:ext>
            </a:extLst>
          </p:cNvPr>
          <p:cNvSpPr/>
          <p:nvPr/>
        </p:nvSpPr>
        <p:spPr>
          <a:xfrm>
            <a:off x="1250339" y="1355820"/>
            <a:ext cx="1671092" cy="87593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Input Features</a:t>
            </a:r>
            <a:br>
              <a:rPr lang="en-US">
                <a:solidFill>
                  <a:schemeClr val="bg2"/>
                </a:solidFill>
              </a:rPr>
            </a:br>
            <a:r>
              <a:rPr lang="en-US">
                <a:solidFill>
                  <a:schemeClr val="bg2"/>
                </a:solidFill>
              </a:rPr>
              <a:t>(House’s features)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50A8B7-038F-E742-A1C4-A38E114C5415}"/>
              </a:ext>
            </a:extLst>
          </p:cNvPr>
          <p:cNvSpPr/>
          <p:nvPr/>
        </p:nvSpPr>
        <p:spPr>
          <a:xfrm>
            <a:off x="3564753" y="1364720"/>
            <a:ext cx="1531607" cy="87593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Regression</a:t>
            </a:r>
            <a:br>
              <a:rPr lang="en-US">
                <a:solidFill>
                  <a:schemeClr val="bg2"/>
                </a:solidFill>
              </a:rPr>
            </a:br>
            <a:r>
              <a:rPr lang="en-US">
                <a:solidFill>
                  <a:schemeClr val="bg2"/>
                </a:solidFill>
              </a:rPr>
              <a:t>Neural Network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A3E67D-955C-F547-BB8B-9A67B4849F3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921431" y="1793788"/>
            <a:ext cx="643322" cy="89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D803D-F622-6C48-918B-C458763C5593}"/>
              </a:ext>
            </a:extLst>
          </p:cNvPr>
          <p:cNvCxnSpPr/>
          <p:nvPr/>
        </p:nvCxnSpPr>
        <p:spPr>
          <a:xfrm>
            <a:off x="5096360" y="1802688"/>
            <a:ext cx="5890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loud 9">
            <a:extLst>
              <a:ext uri="{FF2B5EF4-FFF2-40B4-BE49-F238E27FC236}">
                <a16:creationId xmlns:a16="http://schemas.microsoft.com/office/drawing/2014/main" id="{20184A77-83EA-EC4D-878F-4F8C6D0BCDCB}"/>
              </a:ext>
            </a:extLst>
          </p:cNvPr>
          <p:cNvSpPr/>
          <p:nvPr/>
        </p:nvSpPr>
        <p:spPr>
          <a:xfrm>
            <a:off x="5685438" y="1309466"/>
            <a:ext cx="1523999" cy="968644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2,450,000</a:t>
            </a:r>
            <a:br>
              <a:rPr lang="en-US">
                <a:solidFill>
                  <a:schemeClr val="bg2"/>
                </a:solidFill>
              </a:rPr>
            </a:br>
            <a:r>
              <a:rPr lang="en-US">
                <a:solidFill>
                  <a:schemeClr val="bg2"/>
                </a:solidFill>
              </a:rPr>
              <a:t>triệu VND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14EADF-2A3C-D547-8D44-665BF8CEBC37}"/>
              </a:ext>
            </a:extLst>
          </p:cNvPr>
          <p:cNvSpPr/>
          <p:nvPr/>
        </p:nvSpPr>
        <p:spPr>
          <a:xfrm>
            <a:off x="1250339" y="3174467"/>
            <a:ext cx="1671092" cy="87593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Input Features</a:t>
            </a:r>
            <a:br>
              <a:rPr lang="en-US">
                <a:solidFill>
                  <a:schemeClr val="bg2"/>
                </a:solidFill>
              </a:rPr>
            </a:br>
            <a:r>
              <a:rPr lang="en-US">
                <a:solidFill>
                  <a:schemeClr val="bg2"/>
                </a:solidFill>
              </a:rPr>
              <a:t>(Email’s features)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43DE85-1654-FE41-9A18-45E52E93AF5C}"/>
              </a:ext>
            </a:extLst>
          </p:cNvPr>
          <p:cNvSpPr/>
          <p:nvPr/>
        </p:nvSpPr>
        <p:spPr>
          <a:xfrm>
            <a:off x="3564753" y="3183367"/>
            <a:ext cx="1531607" cy="87593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Classfication</a:t>
            </a:r>
            <a:br>
              <a:rPr lang="en-US">
                <a:solidFill>
                  <a:schemeClr val="bg2"/>
                </a:solidFill>
              </a:rPr>
            </a:br>
            <a:r>
              <a:rPr lang="en-US">
                <a:solidFill>
                  <a:schemeClr val="bg2"/>
                </a:solidFill>
              </a:rPr>
              <a:t>Neural Network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1BEE4D-BE2D-2B44-BC24-C968199D961C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2921431" y="3612435"/>
            <a:ext cx="643322" cy="89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20E061-5808-554B-8D02-34BB8F9425EB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096360" y="3204939"/>
            <a:ext cx="955728" cy="4163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FF6C207-9C23-8E41-B2C6-4118B9CD36D2}"/>
              </a:ext>
            </a:extLst>
          </p:cNvPr>
          <p:cNvSpPr/>
          <p:nvPr/>
        </p:nvSpPr>
        <p:spPr>
          <a:xfrm>
            <a:off x="6052088" y="2898183"/>
            <a:ext cx="1356102" cy="503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Spam Mail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36842E-0B9C-844B-9188-56735F94F329}"/>
              </a:ext>
            </a:extLst>
          </p:cNvPr>
          <p:cNvSpPr/>
          <p:nvPr/>
        </p:nvSpPr>
        <p:spPr>
          <a:xfrm>
            <a:off x="6052088" y="3879294"/>
            <a:ext cx="1356102" cy="5036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Not Spam Mail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78E5A4-BCC8-BD41-9728-A36918FB61AB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5096360" y="3621335"/>
            <a:ext cx="955728" cy="509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23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5495F4-9DFA-8F4F-9C29-BA7A3DC4A324}"/>
              </a:ext>
            </a:extLst>
          </p:cNvPr>
          <p:cNvSpPr/>
          <p:nvPr/>
        </p:nvSpPr>
        <p:spPr>
          <a:xfrm>
            <a:off x="488514" y="141938"/>
            <a:ext cx="745298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numpy </a:t>
            </a:r>
            <a:r>
              <a:rPr lang="en-US" sz="12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np</a:t>
            </a:r>
            <a:br>
              <a:rPr lang="en-US" sz="1200">
                <a:latin typeface="RobotoMono Nerd Font" pitchFamily="2" charset="0"/>
                <a:ea typeface="RobotoMono Nerd Font" pitchFamily="2" charset="0"/>
              </a:rPr>
            </a:br>
            <a:r>
              <a:rPr lang="en-US" sz="12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matplotlib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pyplot </a:t>
            </a:r>
            <a:r>
              <a:rPr lang="en-US" sz="12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plt</a:t>
            </a:r>
            <a:br>
              <a:rPr lang="en-US" sz="1200">
                <a:latin typeface="RobotoMono Nerd Font" pitchFamily="2" charset="0"/>
                <a:ea typeface="RobotoMono Nerd Font" pitchFamily="2" charset="0"/>
              </a:rPr>
            </a:br>
            <a:r>
              <a:rPr lang="en-US" sz="12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from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mpl_toolkits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mplot3d </a:t>
            </a:r>
            <a:r>
              <a:rPr lang="en-US" sz="12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Axes3D</a:t>
            </a:r>
            <a:br>
              <a:rPr lang="en-US" sz="1200">
                <a:latin typeface="RobotoMono Nerd Font" pitchFamily="2" charset="0"/>
                <a:ea typeface="RobotoMono Nerd Font" pitchFamily="2" charset="0"/>
              </a:rPr>
            </a:br>
            <a:br>
              <a:rPr lang="en-US" sz="1200"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latin typeface="RobotoMono Nerd Font" pitchFamily="2" charset="0"/>
                <a:ea typeface="RobotoMono Nerd Font" pitchFamily="2" charset="0"/>
              </a:rPr>
              <a:t>X 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random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rand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100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1. create pseudo data y = 2*x0 + 3*x1 + 4</a:t>
            </a:r>
            <a:br>
              <a:rPr lang="en-US" sz="12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def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generate_output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input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</a:t>
            </a:r>
            <a:b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2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return 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 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en-US" sz="1200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input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 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+ 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3 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en-US" sz="1200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input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 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+ 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4 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+ 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.2 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random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randn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shape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input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)[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])  </a:t>
            </a:r>
            <a:r>
              <a:rPr lang="en-US" sz="12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noise added</a:t>
            </a:r>
            <a:br>
              <a:rPr lang="en-US" sz="12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2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2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latin typeface="RobotoMono Nerd Font" pitchFamily="2" charset="0"/>
                <a:ea typeface="RobotoMono Nerd Font" pitchFamily="2" charset="0"/>
              </a:rPr>
              <a:t>y 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generate_output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def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plot_train_data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200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y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</a:t>
            </a:r>
            <a:b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fig 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plt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figure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figsize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8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))</a:t>
            </a: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ax 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fig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add_subplot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111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2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projection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2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'3d'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ax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scatter3D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200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200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y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2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c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sz="12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'b'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2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marker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2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'o'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ax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set_xlabel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'x0'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ax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set_ylabel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'x1'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ax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set_zlabel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'y'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plt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show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()</a:t>
            </a: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plot_train_data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y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endParaRPr lang="en-US" sz="1200">
              <a:latin typeface="RobotoMono Nerd Font" pitchFamily="2" charset="0"/>
              <a:ea typeface="RobotoMono Nerd Font" pitchFamily="2" charset="0"/>
            </a:endParaRP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6356E5C2-8CE3-384E-9212-2C9788DED459}"/>
              </a:ext>
            </a:extLst>
          </p:cNvPr>
          <p:cNvSpPr/>
          <p:nvPr/>
        </p:nvSpPr>
        <p:spPr>
          <a:xfrm>
            <a:off x="7427934" y="4659804"/>
            <a:ext cx="1484334" cy="375781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keras_linear0.py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6F0A2-D778-F64B-BBE9-2EDE31BB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627" y="218462"/>
            <a:ext cx="3350881" cy="2749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8ADD87-ACD6-1C4D-83A5-35E6EACB2E82}"/>
              </a:ext>
            </a:extLst>
          </p:cNvPr>
          <p:cNvSpPr txBox="1"/>
          <p:nvPr/>
        </p:nvSpPr>
        <p:spPr>
          <a:xfrm>
            <a:off x="6269807" y="3246895"/>
            <a:ext cx="2642461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Nên vẽ thử dữ liệu đầu vào</a:t>
            </a:r>
          </a:p>
          <a:p>
            <a:pPr>
              <a:lnSpc>
                <a:spcPct val="150000"/>
              </a:lnSpc>
            </a:pPr>
            <a:r>
              <a:rPr lang="en-US"/>
              <a:t>để dễ hình dung bài toán và</a:t>
            </a:r>
          </a:p>
          <a:p>
            <a:pPr>
              <a:lnSpc>
                <a:spcPct val="150000"/>
              </a:lnSpc>
            </a:pPr>
            <a:r>
              <a:rPr lang="en-US"/>
              <a:t>chọn phương án hợp lý</a:t>
            </a:r>
          </a:p>
        </p:txBody>
      </p:sp>
    </p:spTree>
    <p:extLst>
      <p:ext uri="{BB962C8B-B14F-4D97-AF65-F5344CB8AC3E}">
        <p14:creationId xmlns:p14="http://schemas.microsoft.com/office/powerpoint/2010/main" val="250246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F17391-4C9B-654C-B3AB-61BB52F3AF51}"/>
              </a:ext>
            </a:extLst>
          </p:cNvPr>
          <p:cNvSpPr/>
          <p:nvPr/>
        </p:nvSpPr>
        <p:spPr>
          <a:xfrm>
            <a:off x="333532" y="199993"/>
            <a:ext cx="767941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numpy 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np</a:t>
            </a: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from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keras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models 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Sequential</a:t>
            </a: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from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keras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layers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core 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Dense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Activation</a:t>
            </a: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from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keras 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optimizers</a:t>
            </a: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1. create pseudo data y = 2*x0 + 3*x1 + 4</a:t>
            </a:r>
            <a:br>
              <a:rPr lang="en-US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X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random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rand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100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y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+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3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+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4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+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.2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random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randn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100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  </a:t>
            </a:r>
            <a:r>
              <a:rPr lang="en-US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noise added</a:t>
            </a:r>
            <a:br>
              <a:rPr lang="en-US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2. Build model</a:t>
            </a:r>
            <a:br>
              <a:rPr lang="en-US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model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Sequential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([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Dense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5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input_shape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activation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'linear'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)])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3. gradient descent optimizer and loss function</a:t>
            </a:r>
            <a:br>
              <a:rPr lang="en-US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sgd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optimizers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SGD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lr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0.1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model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compile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loss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'mse'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optimizer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sgd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4. Train the model</a:t>
            </a:r>
            <a:br>
              <a:rPr lang="en-US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model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fit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y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epochs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100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batch_size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endParaRPr lang="en-US">
              <a:latin typeface="RobotoMono Nerd Font" pitchFamily="2" charset="0"/>
              <a:ea typeface="RobotoMono Nerd Font" pitchFamily="2" charset="0"/>
            </a:endParaRP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35C33D8A-8ABB-4044-922E-0FE6B4FCA7AE}"/>
              </a:ext>
            </a:extLst>
          </p:cNvPr>
          <p:cNvSpPr/>
          <p:nvPr/>
        </p:nvSpPr>
        <p:spPr>
          <a:xfrm>
            <a:off x="7427934" y="4659804"/>
            <a:ext cx="1484334" cy="375781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keras_linear.py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760FA-39D2-8E4B-8DC8-985AA2008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480" y="205906"/>
            <a:ext cx="1416803" cy="316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8114A-BA80-2444-B368-7381BBED8811}"/>
              </a:ext>
            </a:extLst>
          </p:cNvPr>
          <p:cNvSpPr txBox="1"/>
          <p:nvPr/>
        </p:nvSpPr>
        <p:spPr>
          <a:xfrm>
            <a:off x="8012942" y="164061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1.4.x</a:t>
            </a:r>
          </a:p>
        </p:txBody>
      </p:sp>
    </p:spTree>
    <p:extLst>
      <p:ext uri="{BB962C8B-B14F-4D97-AF65-F5344CB8AC3E}">
        <p14:creationId xmlns:p14="http://schemas.microsoft.com/office/powerpoint/2010/main" val="2677263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B08267-2C82-A748-B537-B798B31AF688}"/>
              </a:ext>
            </a:extLst>
          </p:cNvPr>
          <p:cNvSpPr/>
          <p:nvPr/>
        </p:nvSpPr>
        <p:spPr>
          <a:xfrm>
            <a:off x="355356" y="1266522"/>
            <a:ext cx="646929" cy="6122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2E896-80F4-0E46-847E-855653396528}"/>
              </a:ext>
            </a:extLst>
          </p:cNvPr>
          <p:cNvSpPr txBox="1"/>
          <p:nvPr/>
        </p:nvSpPr>
        <p:spPr>
          <a:xfrm>
            <a:off x="423782" y="1341822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x0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B5C345-E2FE-1441-A299-A663C960BA3D}"/>
              </a:ext>
            </a:extLst>
          </p:cNvPr>
          <p:cNvSpPr/>
          <p:nvPr/>
        </p:nvSpPr>
        <p:spPr>
          <a:xfrm>
            <a:off x="355356" y="2511202"/>
            <a:ext cx="646929" cy="6122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09A6C-3C0B-D346-88B5-30F6B16CA3EE}"/>
              </a:ext>
            </a:extLst>
          </p:cNvPr>
          <p:cNvSpPr txBox="1"/>
          <p:nvPr/>
        </p:nvSpPr>
        <p:spPr>
          <a:xfrm>
            <a:off x="423782" y="2586502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x1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3B0FF7-CC7A-124B-ACAC-7DFB742B4010}"/>
              </a:ext>
            </a:extLst>
          </p:cNvPr>
          <p:cNvSpPr/>
          <p:nvPr/>
        </p:nvSpPr>
        <p:spPr>
          <a:xfrm>
            <a:off x="2848287" y="86652"/>
            <a:ext cx="639097" cy="511278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3A6AB6-F5A2-044C-B6E4-F14525C72C07}"/>
              </a:ext>
            </a:extLst>
          </p:cNvPr>
          <p:cNvSpPr/>
          <p:nvPr/>
        </p:nvSpPr>
        <p:spPr>
          <a:xfrm>
            <a:off x="2848291" y="900478"/>
            <a:ext cx="639097" cy="511278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C14BC2-8038-F249-BA96-32A99E246365}"/>
              </a:ext>
            </a:extLst>
          </p:cNvPr>
          <p:cNvSpPr/>
          <p:nvPr/>
        </p:nvSpPr>
        <p:spPr>
          <a:xfrm>
            <a:off x="2848288" y="1714304"/>
            <a:ext cx="639097" cy="511278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B1E948-2E8E-2A4B-8CEE-7853898369CF}"/>
              </a:ext>
            </a:extLst>
          </p:cNvPr>
          <p:cNvSpPr/>
          <p:nvPr/>
        </p:nvSpPr>
        <p:spPr>
          <a:xfrm>
            <a:off x="2848289" y="2511202"/>
            <a:ext cx="639097" cy="511278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99EE54-B3C5-144F-8E5A-F11AF4483299}"/>
              </a:ext>
            </a:extLst>
          </p:cNvPr>
          <p:cNvSpPr/>
          <p:nvPr/>
        </p:nvSpPr>
        <p:spPr>
          <a:xfrm>
            <a:off x="2848290" y="3325028"/>
            <a:ext cx="639097" cy="511278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15BAB0-ED15-5C44-9FC7-8E8550D73485}"/>
              </a:ext>
            </a:extLst>
          </p:cNvPr>
          <p:cNvSpPr/>
          <p:nvPr/>
        </p:nvSpPr>
        <p:spPr>
          <a:xfrm>
            <a:off x="5333392" y="1714304"/>
            <a:ext cx="639097" cy="5112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1984E5-2D99-2244-81CF-51B254F356FD}"/>
              </a:ext>
            </a:extLst>
          </p:cNvPr>
          <p:cNvCxnSpPr>
            <a:stCxn id="2" idx="3"/>
            <a:endCxn id="8" idx="1"/>
          </p:cNvCxnSpPr>
          <p:nvPr/>
        </p:nvCxnSpPr>
        <p:spPr>
          <a:xfrm flipV="1">
            <a:off x="1002285" y="342291"/>
            <a:ext cx="1846002" cy="1230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E92B83-13A6-A640-A089-4D24D0B21E11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1002285" y="1156117"/>
            <a:ext cx="1846006" cy="4165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6D0ABD-EA44-6041-9C67-53E69AC78F6A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1002285" y="1572655"/>
            <a:ext cx="1846003" cy="3972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B82DD8-C47C-1441-806E-6FB6ACFFB529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1002285" y="1572655"/>
            <a:ext cx="1846004" cy="11941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77E71BC-336F-7D4D-B510-E35BA49E53F6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>
          <a:xfrm>
            <a:off x="1002285" y="1572655"/>
            <a:ext cx="1846005" cy="20080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CAA13AC-BCAC-5848-BEC0-01888342281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1002285" y="342291"/>
            <a:ext cx="1846002" cy="24750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2BFAFD-1E3A-5149-919F-D2B4EA041B80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1002285" y="2817335"/>
            <a:ext cx="1846005" cy="7633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211AC7-CE8F-3749-80AF-6664C40A9A05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1002285" y="2766841"/>
            <a:ext cx="1846004" cy="504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F05D12-082B-8E4A-A11D-C1031F939032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1002285" y="1969943"/>
            <a:ext cx="1846003" cy="8473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1F5463A-5724-3E45-B96A-E8F3950536D4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1002285" y="1156117"/>
            <a:ext cx="1846006" cy="16612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F27DD8A-F679-594B-929A-2F40E148B46D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487384" y="328235"/>
            <a:ext cx="1846008" cy="16417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5B55B8-9FF3-3943-B0AD-AFBF4C444A3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487384" y="1170173"/>
            <a:ext cx="1846008" cy="7997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245376-6C1A-1144-8DFA-6E82CDE1A099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>
            <a:off x="3487385" y="1969943"/>
            <a:ext cx="184600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C414221-0BDC-2E4C-8343-5C180D656AA5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487384" y="1969943"/>
            <a:ext cx="1846008" cy="8221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2554E31-F0B3-5E4B-B11A-E0FE6B54FA77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3487387" y="1969943"/>
            <a:ext cx="1846005" cy="16107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02BB250-7171-4B4D-94E6-5665096CFA14}"/>
              </a:ext>
            </a:extLst>
          </p:cNvPr>
          <p:cNvSpPr/>
          <p:nvPr/>
        </p:nvSpPr>
        <p:spPr>
          <a:xfrm>
            <a:off x="4451103" y="158523"/>
            <a:ext cx="44636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RobotoMono Nerd Font" pitchFamily="2" charset="0"/>
                <a:ea typeface="RobotoMono Nerd Font" pitchFamily="2" charset="0"/>
              </a:rPr>
              <a:t>model </a:t>
            </a:r>
            <a:r>
              <a:rPr lang="en-US" sz="12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keras</a:t>
            </a:r>
            <a:r>
              <a:rPr lang="en-US" sz="12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latin typeface="RobotoMono Nerd Font" pitchFamily="2" charset="0"/>
                <a:ea typeface="RobotoMono Nerd Font" pitchFamily="2" charset="0"/>
              </a:rPr>
              <a:t>Sequential</a:t>
            </a:r>
            <a:r>
              <a:rPr lang="en-US" sz="12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([</a:t>
            </a:r>
            <a:br>
              <a:rPr lang="en-US" sz="12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       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layers</a:t>
            </a:r>
            <a:r>
              <a:rPr lang="en-US" sz="12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latin typeface="RobotoMono Nerd Font" pitchFamily="2" charset="0"/>
                <a:ea typeface="RobotoMono Nerd Font" pitchFamily="2" charset="0"/>
              </a:rPr>
              <a:t>Dense</a:t>
            </a:r>
            <a:r>
              <a:rPr lang="en-US" sz="12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5</a:t>
            </a:r>
            <a:r>
              <a:rPr lang="en-US" sz="12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200">
                <a:solidFill>
                  <a:srgbClr val="660099"/>
                </a:solidFill>
                <a:latin typeface="RobotoMono Nerd Font" pitchFamily="2" charset="0"/>
                <a:ea typeface="RobotoMono Nerd Font" pitchFamily="2" charset="0"/>
              </a:rPr>
              <a:t>activation</a:t>
            </a:r>
            <a:r>
              <a:rPr lang="en-US" sz="12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200" b="1">
                <a:solidFill>
                  <a:srgbClr val="008080"/>
                </a:solidFill>
                <a:latin typeface="RobotoMono Nerd Font" pitchFamily="2" charset="0"/>
                <a:ea typeface="RobotoMono Nerd Font" pitchFamily="2" charset="0"/>
              </a:rPr>
              <a:t>'linear’</a:t>
            </a:r>
            <a:r>
              <a:rPr lang="en-US" sz="12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,     		 </a:t>
            </a:r>
            <a:r>
              <a:rPr lang="en-US" sz="1200">
                <a:solidFill>
                  <a:srgbClr val="660099"/>
                </a:solidFill>
                <a:latin typeface="RobotoMono Nerd Font" pitchFamily="2" charset="0"/>
                <a:ea typeface="RobotoMono Nerd Font" pitchFamily="2" charset="0"/>
              </a:rPr>
              <a:t>input_shape</a:t>
            </a:r>
            <a:r>
              <a:rPr lang="en-US" sz="12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2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2</a:t>
            </a:r>
            <a:r>
              <a:rPr lang="en-US" sz="12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,</a:t>
            </a:r>
            <a:r>
              <a:rPr lang="en-US" sz="12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))</a:t>
            </a:r>
            <a:r>
              <a:rPr lang="en-US" sz="12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,</a:t>
            </a:r>
            <a:br>
              <a:rPr lang="en-US" sz="12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       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layers</a:t>
            </a:r>
            <a:r>
              <a:rPr lang="en-US" sz="12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latin typeface="RobotoMono Nerd Font" pitchFamily="2" charset="0"/>
                <a:ea typeface="RobotoMono Nerd Font" pitchFamily="2" charset="0"/>
              </a:rPr>
              <a:t>Dense</a:t>
            </a:r>
            <a:r>
              <a:rPr lang="en-US" sz="12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 sz="12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2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    ])</a:t>
            </a:r>
            <a:endParaRPr lang="en-US" sz="1200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AFF01E71-B1D5-BC46-855B-C79D33E7D399}"/>
              </a:ext>
            </a:extLst>
          </p:cNvPr>
          <p:cNvSpPr/>
          <p:nvPr/>
        </p:nvSpPr>
        <p:spPr>
          <a:xfrm>
            <a:off x="5972486" y="1813329"/>
            <a:ext cx="793570" cy="307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F7E4AD-E9CE-C645-BD08-2F3C047F6504}"/>
              </a:ext>
            </a:extLst>
          </p:cNvPr>
          <p:cNvCxnSpPr>
            <a:cxnSpLocks/>
          </p:cNvCxnSpPr>
          <p:nvPr/>
        </p:nvCxnSpPr>
        <p:spPr>
          <a:xfrm>
            <a:off x="2959191" y="391888"/>
            <a:ext cx="27122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21E9CA3-A35F-5340-A3F5-DE4F0460F880}"/>
              </a:ext>
            </a:extLst>
          </p:cNvPr>
          <p:cNvCxnSpPr/>
          <p:nvPr/>
        </p:nvCxnSpPr>
        <p:spPr>
          <a:xfrm flipV="1">
            <a:off x="3230411" y="188528"/>
            <a:ext cx="146066" cy="20336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BC606F6-6BDA-7344-AC57-AA7AC3223B22}"/>
              </a:ext>
            </a:extLst>
          </p:cNvPr>
          <p:cNvCxnSpPr>
            <a:cxnSpLocks/>
          </p:cNvCxnSpPr>
          <p:nvPr/>
        </p:nvCxnSpPr>
        <p:spPr>
          <a:xfrm>
            <a:off x="2953937" y="1240868"/>
            <a:ext cx="27122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0DD3E9-9362-0349-8095-25C3F3B422C1}"/>
              </a:ext>
            </a:extLst>
          </p:cNvPr>
          <p:cNvCxnSpPr/>
          <p:nvPr/>
        </p:nvCxnSpPr>
        <p:spPr>
          <a:xfrm flipV="1">
            <a:off x="3225157" y="1037508"/>
            <a:ext cx="146066" cy="20336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64D7A6-A9E9-BD4F-9FAA-B2F315398D81}"/>
              </a:ext>
            </a:extLst>
          </p:cNvPr>
          <p:cNvCxnSpPr>
            <a:cxnSpLocks/>
          </p:cNvCxnSpPr>
          <p:nvPr/>
        </p:nvCxnSpPr>
        <p:spPr>
          <a:xfrm>
            <a:off x="2936157" y="2047078"/>
            <a:ext cx="27122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392F2D-5D47-B64A-9F34-4CD680EE22C1}"/>
              </a:ext>
            </a:extLst>
          </p:cNvPr>
          <p:cNvCxnSpPr/>
          <p:nvPr/>
        </p:nvCxnSpPr>
        <p:spPr>
          <a:xfrm flipV="1">
            <a:off x="3207377" y="1843718"/>
            <a:ext cx="146066" cy="20336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830A2E4-72E6-4C49-8875-F0F5ACBF9FC8}"/>
              </a:ext>
            </a:extLst>
          </p:cNvPr>
          <p:cNvCxnSpPr>
            <a:cxnSpLocks/>
          </p:cNvCxnSpPr>
          <p:nvPr/>
        </p:nvCxnSpPr>
        <p:spPr>
          <a:xfrm>
            <a:off x="2953937" y="2844029"/>
            <a:ext cx="27122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D28CB1A-8AE8-B944-A69B-35120FEE79C7}"/>
              </a:ext>
            </a:extLst>
          </p:cNvPr>
          <p:cNvCxnSpPr/>
          <p:nvPr/>
        </p:nvCxnSpPr>
        <p:spPr>
          <a:xfrm flipV="1">
            <a:off x="3225157" y="2640669"/>
            <a:ext cx="146066" cy="20336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8BBACFC-A386-2D48-9E3B-6DAF7EFD2A11}"/>
              </a:ext>
            </a:extLst>
          </p:cNvPr>
          <p:cNvCxnSpPr>
            <a:cxnSpLocks/>
          </p:cNvCxnSpPr>
          <p:nvPr/>
        </p:nvCxnSpPr>
        <p:spPr>
          <a:xfrm>
            <a:off x="2954946" y="3657100"/>
            <a:ext cx="27122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1383BE9-8C14-F448-B9D5-B8112772D822}"/>
              </a:ext>
            </a:extLst>
          </p:cNvPr>
          <p:cNvCxnSpPr/>
          <p:nvPr/>
        </p:nvCxnSpPr>
        <p:spPr>
          <a:xfrm flipV="1">
            <a:off x="3226166" y="3453740"/>
            <a:ext cx="146066" cy="20336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9AC4EC5-8517-7E46-BC46-4CB8582B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143" y="2932663"/>
            <a:ext cx="2447952" cy="19800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62FD16-2245-4C4C-B294-401A53AD0326}"/>
              </a:ext>
            </a:extLst>
          </p:cNvPr>
          <p:cNvSpPr txBox="1"/>
          <p:nvPr/>
        </p:nvSpPr>
        <p:spPr>
          <a:xfrm>
            <a:off x="168904" y="4059192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 layer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A3A5DC-2845-D44C-8C34-1E5F2D736A48}"/>
              </a:ext>
            </a:extLst>
          </p:cNvPr>
          <p:cNvSpPr txBox="1"/>
          <p:nvPr/>
        </p:nvSpPr>
        <p:spPr>
          <a:xfrm>
            <a:off x="2679976" y="4053687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Hidden layers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998FAC-52CB-E141-BFE3-35A883BAA025}"/>
              </a:ext>
            </a:extLst>
          </p:cNvPr>
          <p:cNvSpPr txBox="1"/>
          <p:nvPr/>
        </p:nvSpPr>
        <p:spPr>
          <a:xfrm>
            <a:off x="5143024" y="4053687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4085252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5994-5A6A-5949-9E99-F75BFF76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thuật ngữ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00C5A-2814-4943-B680-80BF07344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897734"/>
            <a:ext cx="8616000" cy="39731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Neural Network: mô hình học máy mô phỏng mạng nơ ron thần kinh</a:t>
            </a:r>
          </a:p>
          <a:p>
            <a:pPr>
              <a:lnSpc>
                <a:spcPct val="150000"/>
              </a:lnSpc>
            </a:pPr>
            <a:r>
              <a:rPr lang="en-US"/>
              <a:t>Layer: các lớp nơ ron nối tiếp nhau từ đầu vào (input)</a:t>
            </a:r>
          </a:p>
          <a:p>
            <a:pPr>
              <a:lnSpc>
                <a:spcPct val="150000"/>
              </a:lnSpc>
            </a:pPr>
            <a:r>
              <a:rPr lang="en-US"/>
              <a:t>Sequential: cách các nơ ron nối tiếp với nhau tuần tự (không quay vòng, không vượt cấp)</a:t>
            </a:r>
          </a:p>
          <a:p>
            <a:pPr>
              <a:lnSpc>
                <a:spcPct val="150000"/>
              </a:lnSpc>
            </a:pPr>
            <a:r>
              <a:rPr lang="en-US"/>
              <a:t>Dense: các node ở lớp phía trước nối đầy đủ đến node ở lớp hiện tại</a:t>
            </a:r>
          </a:p>
          <a:p>
            <a:pPr>
              <a:lnSpc>
                <a:spcPct val="150000"/>
              </a:lnSpc>
            </a:pPr>
            <a:r>
              <a:rPr lang="en-US"/>
              <a:t>Activation Function: hàm kích hoạt</a:t>
            </a:r>
          </a:p>
          <a:p>
            <a:pPr>
              <a:lnSpc>
                <a:spcPct val="150000"/>
              </a:lnSpc>
            </a:pPr>
            <a:r>
              <a:rPr lang="en-US"/>
              <a:t>Epoch: Một đợt huấn luyện tất cả các mẫu. Nếu chia tất cả dữ liệu thành batch, 1 epoch = N/batch_size, N số lượng mẫu dữ liệu cần huấn luyện</a:t>
            </a:r>
          </a:p>
          <a:p>
            <a:pPr>
              <a:lnSpc>
                <a:spcPct val="15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86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70B2-A4BF-EE46-840F-A97F577A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Tham khảo giải thích thuật ngữ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2DAD3-5424-F844-A5EA-00866B0C5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https://developers.google.com/machine-learning/glossary/</a:t>
            </a:r>
            <a:br>
              <a:rPr lang="en-US"/>
            </a:br>
            <a:endParaRPr lang="en-US"/>
          </a:p>
          <a:p>
            <a:r>
              <a:rPr lang="en-US">
                <a:hlinkClick r:id="rId3"/>
              </a:rPr>
              <a:t>https://towardsdatascience.com/epoch-vs-iterations-vs-batch-size-4dfb9c7ce9c9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24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F4EAE7-A1EC-4148-BB7F-98825C563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783" y="515624"/>
            <a:ext cx="4850425" cy="46278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E26791-B0DE-C249-965E-7DC16903C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42823"/>
            <a:ext cx="4441584" cy="20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08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4FE305-21CA-F943-9FD6-DDB90386B5DD}"/>
              </a:ext>
            </a:extLst>
          </p:cNvPr>
          <p:cNvSpPr/>
          <p:nvPr/>
        </p:nvSpPr>
        <p:spPr>
          <a:xfrm>
            <a:off x="387457" y="95964"/>
            <a:ext cx="751667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numpy </a:t>
            </a:r>
            <a:r>
              <a:rPr lang="en-US" sz="13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np</a:t>
            </a:r>
            <a:br>
              <a:rPr lang="en-US" sz="1300">
                <a:latin typeface="RobotoMono Nerd Font" pitchFamily="2" charset="0"/>
                <a:ea typeface="RobotoMono Nerd Font" pitchFamily="2" charset="0"/>
              </a:rPr>
            </a:br>
            <a:r>
              <a:rPr lang="en-US" sz="13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tensorflow </a:t>
            </a:r>
            <a:r>
              <a:rPr lang="en-US" sz="13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tf</a:t>
            </a:r>
            <a:br>
              <a:rPr lang="en-US" sz="1300">
                <a:latin typeface="RobotoMono Nerd Font" pitchFamily="2" charset="0"/>
                <a:ea typeface="RobotoMono Nerd Font" pitchFamily="2" charset="0"/>
              </a:rPr>
            </a:br>
            <a:r>
              <a:rPr lang="en-US" sz="13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from 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tensorflow </a:t>
            </a:r>
            <a:r>
              <a:rPr lang="en-US" sz="13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keras</a:t>
            </a:r>
            <a:br>
              <a:rPr lang="en-US" sz="1300">
                <a:latin typeface="RobotoMono Nerd Font" pitchFamily="2" charset="0"/>
                <a:ea typeface="RobotoMono Nerd Font" pitchFamily="2" charset="0"/>
              </a:rPr>
            </a:br>
            <a:r>
              <a:rPr lang="en-US" sz="13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from 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tensorflow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keras </a:t>
            </a:r>
            <a:r>
              <a:rPr lang="en-US" sz="13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layers</a:t>
            </a:r>
            <a:br>
              <a:rPr lang="en-US" sz="1300">
                <a:latin typeface="RobotoMono Nerd Font" pitchFamily="2" charset="0"/>
                <a:ea typeface="RobotoMono Nerd Font" pitchFamily="2" charset="0"/>
              </a:rPr>
            </a:br>
            <a:br>
              <a:rPr lang="en-US" sz="1300">
                <a:latin typeface="RobotoMono Nerd Font" pitchFamily="2" charset="0"/>
                <a:ea typeface="RobotoMono Nerd Font" pitchFamily="2" charset="0"/>
              </a:rPr>
            </a:br>
            <a:br>
              <a:rPr lang="en-US" sz="1300">
                <a:latin typeface="RobotoMono Nerd Font" pitchFamily="2" charset="0"/>
                <a:ea typeface="RobotoMono Nerd Font" pitchFamily="2" charset="0"/>
              </a:rPr>
            </a:br>
            <a:r>
              <a:rPr lang="en-US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1. create pseudo data y = 2*x0 + 3*x1 + 4</a:t>
            </a:r>
            <a:br>
              <a:rPr lang="en-US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300">
                <a:latin typeface="RobotoMono Nerd Font" pitchFamily="2" charset="0"/>
                <a:ea typeface="RobotoMono Nerd Font" pitchFamily="2" charset="0"/>
              </a:rPr>
              <a:t>X 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random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3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rand</a:t>
            </a:r>
            <a: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100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</a:t>
            </a:r>
            <a: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300">
                <a:latin typeface="RobotoMono Nerd Font" pitchFamily="2" charset="0"/>
                <a:ea typeface="RobotoMono Nerd Font" pitchFamily="2" charset="0"/>
              </a:rPr>
              <a:t>y 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 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en-US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 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+ </a:t>
            </a:r>
            <a:r>
              <a:rPr lang="en-US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3 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en-US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 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+ </a:t>
            </a:r>
            <a:r>
              <a:rPr lang="en-US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4 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+ </a:t>
            </a:r>
            <a:r>
              <a:rPr lang="en-US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.2 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random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3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randn</a:t>
            </a:r>
            <a: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100</a:t>
            </a:r>
            <a: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  </a:t>
            </a:r>
            <a:r>
              <a:rPr lang="en-US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noise added</a:t>
            </a:r>
            <a:br>
              <a:rPr lang="en-US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2. Build model</a:t>
            </a:r>
            <a:br>
              <a:rPr lang="en-US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300">
                <a:latin typeface="RobotoMono Nerd Font" pitchFamily="2" charset="0"/>
                <a:ea typeface="RobotoMono Nerd Font" pitchFamily="2" charset="0"/>
              </a:rPr>
              <a:t>model 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keras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3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Sequential</a:t>
            </a:r>
            <a: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([</a:t>
            </a:r>
            <a:b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    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layers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3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Dense</a:t>
            </a:r>
            <a: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5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3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activation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3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'linear'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3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input_shape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</a:t>
            </a:r>
            <a: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))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</a:t>
            </a:r>
            <a:b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    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layers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3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Dense</a:t>
            </a:r>
            <a: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])</a:t>
            </a:r>
            <a:b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3. gradient descent optimizer and loss function</a:t>
            </a:r>
            <a:br>
              <a:rPr lang="en-US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300">
                <a:latin typeface="RobotoMono Nerd Font" pitchFamily="2" charset="0"/>
                <a:ea typeface="RobotoMono Nerd Font" pitchFamily="2" charset="0"/>
              </a:rPr>
              <a:t>sgd 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tf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keras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optimizers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3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SGD</a:t>
            </a:r>
            <a: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3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lr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0.1</a:t>
            </a:r>
            <a: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300">
                <a:latin typeface="RobotoMono Nerd Font" pitchFamily="2" charset="0"/>
                <a:ea typeface="RobotoMono Nerd Font" pitchFamily="2" charset="0"/>
              </a:rPr>
              <a:t>model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3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compile</a:t>
            </a:r>
            <a: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3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loss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3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'mse'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3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optimizer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sgd</a:t>
            </a:r>
            <a: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4. Train the model</a:t>
            </a:r>
            <a:br>
              <a:rPr lang="en-US" sz="13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300">
                <a:latin typeface="RobotoMono Nerd Font" pitchFamily="2" charset="0"/>
                <a:ea typeface="RobotoMono Nerd Font" pitchFamily="2" charset="0"/>
              </a:rPr>
              <a:t>model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3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fit</a:t>
            </a:r>
            <a: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300">
                <a:latin typeface="RobotoMono Nerd Font" pitchFamily="2" charset="0"/>
                <a:ea typeface="RobotoMono Nerd Font" pitchFamily="2" charset="0"/>
              </a:rPr>
              <a:t>y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3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epochs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100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3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batch_size</a:t>
            </a:r>
            <a:r>
              <a:rPr lang="en-US" sz="13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3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</a:t>
            </a:r>
            <a:r>
              <a:rPr lang="en-US" sz="13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endParaRPr lang="en-US" sz="1300">
              <a:latin typeface="RobotoMono Nerd Font" pitchFamily="2" charset="0"/>
              <a:ea typeface="RobotoMono Nerd Font" pitchFamily="2" charset="0"/>
            </a:endParaRP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4C388846-00DA-C743-8210-0519903F2E23}"/>
              </a:ext>
            </a:extLst>
          </p:cNvPr>
          <p:cNvSpPr/>
          <p:nvPr/>
        </p:nvSpPr>
        <p:spPr>
          <a:xfrm>
            <a:off x="7427934" y="4659804"/>
            <a:ext cx="1484334" cy="375781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keras_linear1.py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7AB2A-7D0B-B444-837C-1163BC16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480" y="205906"/>
            <a:ext cx="1416803" cy="3164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C40BA2-E66C-8A45-ADE0-9060E751427B}"/>
              </a:ext>
            </a:extLst>
          </p:cNvPr>
          <p:cNvSpPr txBox="1"/>
          <p:nvPr/>
        </p:nvSpPr>
        <p:spPr>
          <a:xfrm>
            <a:off x="8012942" y="164061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2.0.x</a:t>
            </a:r>
          </a:p>
        </p:txBody>
      </p:sp>
    </p:spTree>
    <p:extLst>
      <p:ext uri="{BB962C8B-B14F-4D97-AF65-F5344CB8AC3E}">
        <p14:creationId xmlns:p14="http://schemas.microsoft.com/office/powerpoint/2010/main" val="3242998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487A-A386-C841-8CFA-61D274CE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bước xử lý một bài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3B61F-CCA6-634B-BDAB-E07A6D28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891153"/>
            <a:ext cx="8616000" cy="4033947"/>
          </a:xfrm>
        </p:spPr>
        <p:txBody>
          <a:bodyPr/>
          <a:lstStyle/>
          <a:p>
            <a:pPr>
              <a:spcBef>
                <a:spcPts val="1200"/>
              </a:spcBef>
              <a:buFont typeface="+mj-lt"/>
              <a:buAutoNum type="arabicPeriod"/>
            </a:pPr>
            <a:r>
              <a:rPr lang="en-US"/>
              <a:t>Import các thư viện numpy, pandas, matplotlib, tensorflow, keras</a:t>
            </a:r>
          </a:p>
          <a:p>
            <a:pPr>
              <a:spcBef>
                <a:spcPts val="1200"/>
              </a:spcBef>
              <a:buFont typeface="+mj-lt"/>
              <a:buAutoNum type="arabicPeriod"/>
            </a:pPr>
            <a:r>
              <a:rPr lang="en-US"/>
              <a:t>Nạp dữ liệu</a:t>
            </a:r>
          </a:p>
          <a:p>
            <a:pPr>
              <a:spcBef>
                <a:spcPts val="1200"/>
              </a:spcBef>
              <a:buFont typeface="+mj-lt"/>
              <a:buAutoNum type="arabicPeriod"/>
            </a:pPr>
            <a:r>
              <a:rPr lang="en-US"/>
              <a:t>Tiền xử lý dữ liệu đầu vào: continuous values vs categorical values </a:t>
            </a:r>
            <a:r>
              <a:rPr lang="en-US">
                <a:sym typeface="Wingdings" pitchFamily="2" charset="2"/>
              </a:rPr>
              <a:t> Xử lý dữ liệu để phù hợp với neural network</a:t>
            </a:r>
          </a:p>
          <a:p>
            <a:pPr>
              <a:spcBef>
                <a:spcPts val="1200"/>
              </a:spcBef>
              <a:buFont typeface="+mj-lt"/>
              <a:buAutoNum type="arabicPeriod"/>
            </a:pPr>
            <a:r>
              <a:rPr lang="en-US">
                <a:sym typeface="Wingdings" pitchFamily="2" charset="2"/>
              </a:rPr>
              <a:t>Dựng mô hình</a:t>
            </a:r>
          </a:p>
          <a:p>
            <a:pPr>
              <a:spcBef>
                <a:spcPts val="1200"/>
              </a:spcBef>
              <a:buFont typeface="+mj-lt"/>
              <a:buAutoNum type="arabicPeriod"/>
            </a:pPr>
            <a:r>
              <a:rPr lang="en-US">
                <a:sym typeface="Wingdings" pitchFamily="2" charset="2"/>
              </a:rPr>
              <a:t>Huấn luyện mô hình – cài đặt hyper parameter</a:t>
            </a:r>
          </a:p>
          <a:p>
            <a:pPr>
              <a:spcBef>
                <a:spcPts val="1200"/>
              </a:spcBef>
              <a:buFont typeface="+mj-lt"/>
              <a:buAutoNum type="arabicPeriod"/>
            </a:pPr>
            <a:r>
              <a:rPr lang="en-US">
                <a:sym typeface="Wingdings" pitchFamily="2" charset="2"/>
              </a:rPr>
              <a:t>Đánh giá kết quả huấn luyện</a:t>
            </a:r>
          </a:p>
          <a:p>
            <a:pPr>
              <a:spcBef>
                <a:spcPts val="1200"/>
              </a:spcBef>
              <a:buFont typeface="+mj-lt"/>
              <a:buAutoNum type="arabicPeriod"/>
            </a:pPr>
            <a:r>
              <a:rPr lang="en-US">
                <a:sym typeface="Wingdings" pitchFamily="2" charset="2"/>
              </a:rPr>
              <a:t>Điều chỉnh hyper parameter</a:t>
            </a:r>
          </a:p>
          <a:p>
            <a:pPr>
              <a:spcBef>
                <a:spcPts val="1200"/>
              </a:spcBef>
              <a:buFont typeface="+mj-lt"/>
              <a:buAutoNum type="arabicPeriod"/>
            </a:pPr>
            <a:endParaRPr lang="en-US">
              <a:sym typeface="Wingdings" pitchFamily="2" charset="2"/>
            </a:endParaRPr>
          </a:p>
          <a:p>
            <a:pPr>
              <a:spcBef>
                <a:spcPts val="1200"/>
              </a:spcBef>
              <a:buFont typeface="+mj-lt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7DC11-5000-9E4F-8F23-E16331B7B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Đặt vấn đề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8F81B-465A-DF42-BADF-496536B34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Bài trước chúng ta sử dung phương pháp Gradient Descent để tạo ra một vòng lặp điều chỉnh lại Weight , Bias của hàm dự đoán</a:t>
            </a:r>
            <a:br>
              <a:rPr lang="en-US"/>
            </a:br>
            <a:endParaRPr lang="en-US"/>
          </a:p>
          <a:p>
            <a:r>
              <a:rPr lang="en-US"/>
              <a:t>Liệu có thể dùng mạng Neural Network để tạo ra hàm dự đoán đối dạng hàm tuyến tính (linear), hàm đa thức (polynomial), hàm tuần hoàn (peoridical) được không?</a:t>
            </a:r>
          </a:p>
          <a:p>
            <a:pPr lvl="1"/>
            <a:r>
              <a:rPr lang="en-US"/>
              <a:t>Tất nhiên là được !</a:t>
            </a:r>
          </a:p>
          <a:p>
            <a:pPr lvl="1"/>
            <a:r>
              <a:rPr lang="en-US"/>
              <a:t>Dự đoán hàm tuyến tính và đa thức khả thi</a:t>
            </a:r>
          </a:p>
          <a:p>
            <a:pPr lvl="1"/>
            <a:r>
              <a:rPr lang="en-US"/>
              <a:t>Dự đoán hàm tuần hoàn sẽ khó hơn</a:t>
            </a:r>
          </a:p>
        </p:txBody>
      </p:sp>
    </p:spTree>
    <p:extLst>
      <p:ext uri="{BB962C8B-B14F-4D97-AF65-F5344CB8AC3E}">
        <p14:creationId xmlns:p14="http://schemas.microsoft.com/office/powerpoint/2010/main" val="3017375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121F-0259-0E45-B842-C84864C1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các thư viện cần thiết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6B9E4D-9A63-2C41-926C-93A479F972AE}"/>
              </a:ext>
            </a:extLst>
          </p:cNvPr>
          <p:cNvSpPr/>
          <p:nvPr/>
        </p:nvSpPr>
        <p:spPr>
          <a:xfrm>
            <a:off x="235200" y="1311831"/>
            <a:ext cx="4806526" cy="2964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numpy 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np</a:t>
            </a: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tensorflow 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tf</a:t>
            </a: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matplotlib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pyplot 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plt</a:t>
            </a: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from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mpl_toolkits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mplot3d 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Axes3D</a:t>
            </a: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pandas 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pd</a:t>
            </a: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from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tensorflow 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keras</a:t>
            </a: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from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tensorflow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keras 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layers</a:t>
            </a: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000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print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tf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B200B2"/>
                </a:solidFill>
                <a:effectLst/>
                <a:latin typeface="RobotoMono Nerd Font" pitchFamily="2" charset="0"/>
                <a:ea typeface="RobotoMono Nerd Font" pitchFamily="2" charset="0"/>
              </a:rPr>
              <a:t>__version__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endParaRPr lang="en-US">
              <a:latin typeface="RobotoMono Nerd Font" pitchFamily="2" charset="0"/>
              <a:ea typeface="RobotoMono Nerd 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324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1B7C-B945-5346-BF86-BD0056CE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Chuẩn bị dữ liệu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7A483F-3CBE-E64D-A2DC-94D54D691CE2}"/>
              </a:ext>
            </a:extLst>
          </p:cNvPr>
          <p:cNvSpPr/>
          <p:nvPr/>
        </p:nvSpPr>
        <p:spPr>
          <a:xfrm>
            <a:off x="344466" y="889717"/>
            <a:ext cx="834580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RobotoMono Nerd Font" pitchFamily="2" charset="0"/>
                <a:ea typeface="RobotoMono Nerd Font" pitchFamily="2" charset="0"/>
              </a:rPr>
              <a:t>X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random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rand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200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 </a:t>
            </a:r>
            <a:r>
              <a:rPr lang="en-US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Tạo 200 hàng, 2 cột số ngẫu n 0..1.0</a:t>
            </a:r>
            <a:br>
              <a:rPr lang="en-US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00B050"/>
                </a:solidFill>
                <a:latin typeface="RobotoMono Nerd Font" pitchFamily="2" charset="0"/>
                <a:ea typeface="RobotoMono Nerd Font" pitchFamily="2" charset="0"/>
              </a:rPr>
              <a:t># 1. create pseudo data y = 2*x0 + 3*x1 + 4</a:t>
            </a:r>
            <a:br>
              <a:rPr lang="en-US">
                <a:solidFill>
                  <a:srgbClr val="00B050"/>
                </a:solidFill>
                <a:latin typeface="RobotoMono Nerd Font" pitchFamily="2" charset="0"/>
                <a:ea typeface="RobotoMono Nerd Font" pitchFamily="2" charset="0"/>
              </a:rPr>
            </a:br>
            <a:endParaRPr lang="en-US">
              <a:solidFill>
                <a:srgbClr val="00B050"/>
              </a:solidFill>
              <a:latin typeface="RobotoMono Nerd Font" pitchFamily="2" charset="0"/>
              <a:ea typeface="RobotoMono Nerd Font" pitchFamily="2" charset="0"/>
            </a:endParaRPr>
          </a:p>
          <a:p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def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generate_output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input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</a:t>
            </a:r>
            <a:b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</a:t>
            </a:r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return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en-US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input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+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3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en-US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input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+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4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+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.2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random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randn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shape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input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)[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])  </a:t>
            </a:r>
            <a:r>
              <a:rPr lang="en-US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noise added</a:t>
            </a:r>
            <a:br>
              <a:rPr lang="en-US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y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generate_output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endParaRPr lang="en-US">
              <a:latin typeface="RobotoMono Nerd Font" pitchFamily="2" charset="0"/>
              <a:ea typeface="RobotoMono Nerd Font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6DB5EE-8AAF-344C-9EA5-D44CD5B04841}"/>
              </a:ext>
            </a:extLst>
          </p:cNvPr>
          <p:cNvSpPr/>
          <p:nvPr/>
        </p:nvSpPr>
        <p:spPr>
          <a:xfrm>
            <a:off x="344466" y="3275915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latin typeface="RobotoMono Nerd Font" pitchFamily="2" charset="0"/>
                <a:ea typeface="RobotoMono Nerd Font" pitchFamily="2" charset="0"/>
              </a:rPr>
              <a:t>[[0.44261687 0.219332  ]</a:t>
            </a:r>
          </a:p>
          <a:p>
            <a:r>
              <a:rPr lang="en-US">
                <a:latin typeface="RobotoMono Nerd Font" pitchFamily="2" charset="0"/>
                <a:ea typeface="RobotoMono Nerd Font" pitchFamily="2" charset="0"/>
              </a:rPr>
              <a:t> [0.60647501 0.26113688]</a:t>
            </a:r>
          </a:p>
          <a:p>
            <a:r>
              <a:rPr lang="en-US">
                <a:latin typeface="RobotoMono Nerd Font" pitchFamily="2" charset="0"/>
                <a:ea typeface="RobotoMono Nerd Font" pitchFamily="2" charset="0"/>
              </a:rPr>
              <a:t> [0.46279292 0.33794421]</a:t>
            </a:r>
          </a:p>
          <a:p>
            <a:r>
              <a:rPr lang="en-US">
                <a:latin typeface="RobotoMono Nerd Font" pitchFamily="2" charset="0"/>
                <a:ea typeface="RobotoMono Nerd Font" pitchFamily="2" charset="0"/>
              </a:rPr>
              <a:t> [0.3881361  0.86357769]</a:t>
            </a:r>
          </a:p>
          <a:p>
            <a:r>
              <a:rPr lang="en-US">
                <a:latin typeface="RobotoMono Nerd Font" pitchFamily="2" charset="0"/>
                <a:ea typeface="RobotoMono Nerd Font" pitchFamily="2" charset="0"/>
              </a:rPr>
              <a:t> [0.65401045 0.64630462]</a:t>
            </a:r>
          </a:p>
          <a:p>
            <a:r>
              <a:rPr lang="en-US">
                <a:latin typeface="RobotoMono Nerd Font" pitchFamily="2" charset="0"/>
                <a:ea typeface="RobotoMono Nerd Font" pitchFamily="2" charset="0"/>
              </a:rPr>
              <a:t> [0.32581555 0.81562094]</a:t>
            </a:r>
          </a:p>
          <a:p>
            <a:r>
              <a:rPr lang="en-US">
                <a:latin typeface="RobotoMono Nerd Font" pitchFamily="2" charset="0"/>
                <a:ea typeface="RobotoMono Nerd Font" pitchFamily="2" charset="0"/>
              </a:rPr>
              <a:t> [0.22392394 0.15602419]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E2F4C801-1F4A-5146-B8F1-0D10E44247AF}"/>
              </a:ext>
            </a:extLst>
          </p:cNvPr>
          <p:cNvSpPr/>
          <p:nvPr/>
        </p:nvSpPr>
        <p:spPr>
          <a:xfrm>
            <a:off x="3289232" y="3275915"/>
            <a:ext cx="4514166" cy="1492000"/>
          </a:xfrm>
          <a:prstGeom prst="leftArrow">
            <a:avLst>
              <a:gd name="adj1" fmla="val 64543"/>
              <a:gd name="adj2" fmla="val 50000"/>
            </a:avLst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2"/>
                </a:solidFill>
                <a:ea typeface="RobotoMono Nerd Font" pitchFamily="2" charset="0"/>
              </a:rPr>
              <a:t>Dữ liệu này đã quá chuẩn, continuous value luôn </a:t>
            </a:r>
            <a:br>
              <a:rPr lang="en-US">
                <a:solidFill>
                  <a:schemeClr val="bg2"/>
                </a:solidFill>
                <a:ea typeface="RobotoMono Nerd Font" pitchFamily="2" charset="0"/>
              </a:rPr>
            </a:br>
            <a:r>
              <a:rPr lang="en-US">
                <a:solidFill>
                  <a:schemeClr val="bg2"/>
                </a:solidFill>
                <a:ea typeface="RobotoMono Nerd Font" pitchFamily="2" charset="0"/>
              </a:rPr>
              <a:t>trong khoảng 0..1 nên không phải xử lý gì thêm</a:t>
            </a:r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076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7075-236E-2F48-8FD9-3CB8F574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Dựng mô hình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80F368-2617-9A48-90E1-86787728A227}"/>
              </a:ext>
            </a:extLst>
          </p:cNvPr>
          <p:cNvSpPr/>
          <p:nvPr/>
        </p:nvSpPr>
        <p:spPr>
          <a:xfrm>
            <a:off x="85241" y="1582400"/>
            <a:ext cx="885715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def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build_model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num_features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</a:t>
            </a:r>
            <a:b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model 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keras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Sequential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([</a:t>
            </a:r>
            <a:b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layers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Dense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5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activation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6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'linear'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input_shape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num_features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))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</a:t>
            </a:r>
            <a:b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layers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Dense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])</a:t>
            </a:r>
            <a:b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optimizer 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tf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keras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optimizers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RMSprop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0.001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model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compile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loss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6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'mse'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</a:t>
            </a:r>
            <a:b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              </a:t>
            </a:r>
            <a:r>
              <a:rPr lang="en-US" sz="16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optimizer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optimizer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</a:t>
            </a:r>
            <a:b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              </a:t>
            </a:r>
            <a:r>
              <a:rPr lang="en-US" sz="16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metrics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sz="16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'mae'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'mse'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])</a:t>
            </a:r>
            <a:b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6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return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AABE4-8117-1E44-AB50-C386555239CE}"/>
              </a:ext>
            </a:extLst>
          </p:cNvPr>
          <p:cNvSpPr txBox="1"/>
          <p:nvPr/>
        </p:nvSpPr>
        <p:spPr>
          <a:xfrm>
            <a:off x="2177512" y="865246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Số input đầu vào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82B1158-DB63-084A-BB80-C6420E1F17C4}"/>
              </a:ext>
            </a:extLst>
          </p:cNvPr>
          <p:cNvSpPr/>
          <p:nvPr/>
        </p:nvSpPr>
        <p:spPr>
          <a:xfrm>
            <a:off x="2719953" y="1173023"/>
            <a:ext cx="333213" cy="409377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26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CF3E-DF49-4245-A5A2-8A13F16D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2E632-DC16-0E42-9815-27E603485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Tại sao trong bài toán này, chúng ta lại dung Activation Function là Linear?</a:t>
            </a:r>
          </a:p>
          <a:p>
            <a:r>
              <a:rPr lang="en-US"/>
              <a:t> Optimizer có tác dung gì?</a:t>
            </a:r>
          </a:p>
        </p:txBody>
      </p:sp>
    </p:spTree>
    <p:extLst>
      <p:ext uri="{BB962C8B-B14F-4D97-AF65-F5344CB8AC3E}">
        <p14:creationId xmlns:p14="http://schemas.microsoft.com/office/powerpoint/2010/main" val="2251489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82E2E6-8B58-924B-88B5-17C8E383F382}"/>
              </a:ext>
            </a:extLst>
          </p:cNvPr>
          <p:cNvSpPr/>
          <p:nvPr/>
        </p:nvSpPr>
        <p:spPr>
          <a:xfrm>
            <a:off x="433953" y="358121"/>
            <a:ext cx="457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RobotoMono Nerd Font" pitchFamily="2" charset="0"/>
                <a:ea typeface="RobotoMono Nerd Font" pitchFamily="2" charset="0"/>
              </a:rPr>
              <a:t>model 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6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build_model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shape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)[</a:t>
            </a:r>
            <a:r>
              <a:rPr lang="en-US" sz="16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])</a:t>
            </a:r>
            <a:b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print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model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summary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())</a:t>
            </a:r>
            <a:endParaRPr lang="en-US" sz="1600">
              <a:latin typeface="RobotoMono Nerd Font" pitchFamily="2" charset="0"/>
              <a:ea typeface="RobotoMono Nerd Font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80E919-4FEE-714C-85FF-31E200C03C4D}"/>
              </a:ext>
            </a:extLst>
          </p:cNvPr>
          <p:cNvSpPr/>
          <p:nvPr/>
        </p:nvSpPr>
        <p:spPr>
          <a:xfrm>
            <a:off x="433953" y="2079879"/>
            <a:ext cx="828384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RobotoMono Nerd Font" pitchFamily="2" charset="0"/>
                <a:ea typeface="RobotoMono Nerd Font" pitchFamily="2" charset="0"/>
              </a:rPr>
              <a:t>Model: "sequential"</a:t>
            </a:r>
          </a:p>
          <a:p>
            <a:r>
              <a:rPr lang="en-US" sz="1600">
                <a:latin typeface="RobotoMono Nerd Font" pitchFamily="2" charset="0"/>
                <a:ea typeface="RobotoMono Nerd Font" pitchFamily="2" charset="0"/>
              </a:rPr>
              <a:t>_________________________________________________________________</a:t>
            </a:r>
          </a:p>
          <a:p>
            <a:r>
              <a:rPr lang="en-US" sz="1600">
                <a:latin typeface="RobotoMono Nerd Font" pitchFamily="2" charset="0"/>
                <a:ea typeface="RobotoMono Nerd Font" pitchFamily="2" charset="0"/>
              </a:rPr>
              <a:t>Layer (type)                 Output Shape              Param #   </a:t>
            </a:r>
          </a:p>
          <a:p>
            <a:r>
              <a:rPr lang="en-US" sz="1600">
                <a:latin typeface="RobotoMono Nerd Font" pitchFamily="2" charset="0"/>
                <a:ea typeface="RobotoMono Nerd Font" pitchFamily="2" charset="0"/>
              </a:rPr>
              <a:t>=================================================================</a:t>
            </a:r>
          </a:p>
          <a:p>
            <a:r>
              <a:rPr lang="en-US" sz="1600">
                <a:latin typeface="RobotoMono Nerd Font" pitchFamily="2" charset="0"/>
                <a:ea typeface="RobotoMono Nerd Font" pitchFamily="2" charset="0"/>
              </a:rPr>
              <a:t>dense (Dense)                (None, 5)                 15        </a:t>
            </a:r>
          </a:p>
          <a:p>
            <a:r>
              <a:rPr lang="en-US" sz="1600">
                <a:latin typeface="RobotoMono Nerd Font" pitchFamily="2" charset="0"/>
                <a:ea typeface="RobotoMono Nerd Font" pitchFamily="2" charset="0"/>
              </a:rPr>
              <a:t>_________________________________________________________________</a:t>
            </a:r>
          </a:p>
          <a:p>
            <a:r>
              <a:rPr lang="en-US" sz="1600">
                <a:latin typeface="RobotoMono Nerd Font" pitchFamily="2" charset="0"/>
                <a:ea typeface="RobotoMono Nerd Font" pitchFamily="2" charset="0"/>
              </a:rPr>
              <a:t>dense_1 (Dense)              (None, 1)                 6         </a:t>
            </a:r>
          </a:p>
          <a:p>
            <a:r>
              <a:rPr lang="en-US" sz="1600">
                <a:latin typeface="RobotoMono Nerd Font" pitchFamily="2" charset="0"/>
                <a:ea typeface="RobotoMono Nerd Font" pitchFamily="2" charset="0"/>
              </a:rPr>
              <a:t>=================================================================</a:t>
            </a:r>
          </a:p>
          <a:p>
            <a:r>
              <a:rPr lang="en-US" sz="1600">
                <a:latin typeface="RobotoMono Nerd Font" pitchFamily="2" charset="0"/>
                <a:ea typeface="RobotoMono Nerd Font" pitchFamily="2" charset="0"/>
              </a:rPr>
              <a:t>Total params: 21</a:t>
            </a:r>
          </a:p>
          <a:p>
            <a:r>
              <a:rPr lang="en-US" sz="1600">
                <a:latin typeface="RobotoMono Nerd Font" pitchFamily="2" charset="0"/>
                <a:ea typeface="RobotoMono Nerd Font" pitchFamily="2" charset="0"/>
              </a:rPr>
              <a:t>Trainable params: 21</a:t>
            </a:r>
          </a:p>
          <a:p>
            <a:r>
              <a:rPr lang="en-US" sz="1600">
                <a:latin typeface="RobotoMono Nerd Font" pitchFamily="2" charset="0"/>
                <a:ea typeface="RobotoMono Nerd Font" pitchFamily="2" charset="0"/>
              </a:rPr>
              <a:t>Non-trainable params: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CEF376-B580-DB4B-ABFC-C2C9EE0CF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163" y="124988"/>
            <a:ext cx="3476634" cy="203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52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3CF3-7C4D-DD4D-82E9-3349220B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Huấn luyện mô hình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9A876B-5894-DF48-9444-508C467F8CE5}"/>
              </a:ext>
            </a:extLst>
          </p:cNvPr>
          <p:cNvSpPr/>
          <p:nvPr/>
        </p:nvSpPr>
        <p:spPr>
          <a:xfrm>
            <a:off x="324253" y="935387"/>
            <a:ext cx="8529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>
                <a:latin typeface="RobotoMono Nerd Font" pitchFamily="2" charset="0"/>
                <a:ea typeface="RobotoMono Nerd Font" pitchFamily="2" charset="0"/>
              </a:rPr>
              <a:t>history 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model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8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fit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y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8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epochs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8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1000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8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batch_size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8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32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</a:t>
            </a:r>
            <a:b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                </a:t>
            </a:r>
            <a:r>
              <a:rPr lang="en-US" sz="18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validation_split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8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0.2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8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verbose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8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endParaRPr lang="en-US" sz="1800">
              <a:latin typeface="RobotoMono Nerd Font" pitchFamily="2" charset="0"/>
              <a:ea typeface="RobotoMono Nerd Fon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7F0B3-5F3F-434C-AEF1-ED57E921D505}"/>
              </a:ext>
            </a:extLst>
          </p:cNvPr>
          <p:cNvSpPr txBox="1"/>
          <p:nvPr/>
        </p:nvSpPr>
        <p:spPr>
          <a:xfrm>
            <a:off x="235200" y="2262752"/>
            <a:ext cx="8539444" cy="225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epochs: số đợt huấn luyện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batch_size: số mẫu đưa vào huấn luyện trong 1 iteration. Nó ảnh hưởng đến số epochs cần thiết để có kết quả tốt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validation_split: lấy ra bao nhiều dữ liệu ban đầu để kiểm tra chat lượng huấn luyện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verbose = 2: tuần tự in kết quả từng đợt epochs</a:t>
            </a:r>
          </a:p>
        </p:txBody>
      </p:sp>
    </p:spTree>
    <p:extLst>
      <p:ext uri="{BB962C8B-B14F-4D97-AF65-F5344CB8AC3E}">
        <p14:creationId xmlns:p14="http://schemas.microsoft.com/office/powerpoint/2010/main" val="1707906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621F-3CC2-E348-8279-B7891DAD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Callback trong lúc huấn luyện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9EA32-9C2F-4B46-B227-1379DF45F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943357"/>
            <a:ext cx="8616000" cy="1962575"/>
          </a:xfrm>
        </p:spPr>
        <p:txBody>
          <a:bodyPr/>
          <a:lstStyle/>
          <a:p>
            <a:r>
              <a:rPr lang="en-US"/>
              <a:t>Huấn luyện mạng neural network tốn kém thời gian, CPU tính toán do đó cần có hàm call back để lập trình viên có thể can thiệp</a:t>
            </a:r>
          </a:p>
          <a:p>
            <a:pPr lvl="1"/>
            <a:r>
              <a:rPr lang="en-US"/>
              <a:t>In ra kết quả từng epoch theo cách rieeng của mình</a:t>
            </a:r>
          </a:p>
          <a:p>
            <a:pPr lvl="1"/>
            <a:r>
              <a:rPr lang="en-US"/>
              <a:t>Dừng huấn luyện khi thấy lỗi không thể giảm hơn được hoặc kết quả đã đủ tốt.</a:t>
            </a:r>
          </a:p>
          <a:p>
            <a:pPr lvl="1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8B09F-35D3-1948-9323-A92D5379048A}"/>
              </a:ext>
            </a:extLst>
          </p:cNvPr>
          <p:cNvSpPr/>
          <p:nvPr/>
        </p:nvSpPr>
        <p:spPr>
          <a:xfrm>
            <a:off x="100739" y="3333309"/>
            <a:ext cx="904326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>
                <a:latin typeface="RobotoMono Nerd Font" pitchFamily="2" charset="0"/>
                <a:ea typeface="RobotoMono Nerd Font" pitchFamily="2" charset="0"/>
              </a:rPr>
              <a:t>early_stop </a:t>
            </a:r>
            <a:r>
              <a:rPr lang="en-US" sz="15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500">
                <a:latin typeface="RobotoMono Nerd Font" pitchFamily="2" charset="0"/>
                <a:ea typeface="RobotoMono Nerd Font" pitchFamily="2" charset="0"/>
              </a:rPr>
              <a:t>keras</a:t>
            </a:r>
            <a:r>
              <a:rPr lang="en-US" sz="15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500">
                <a:latin typeface="RobotoMono Nerd Font" pitchFamily="2" charset="0"/>
                <a:ea typeface="RobotoMono Nerd Font" pitchFamily="2" charset="0"/>
              </a:rPr>
              <a:t>callbacks</a:t>
            </a:r>
            <a:r>
              <a:rPr lang="en-US" sz="15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5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EarlyStopping</a:t>
            </a:r>
            <a:r>
              <a:rPr lang="en-US" sz="15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5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monitor</a:t>
            </a:r>
            <a:r>
              <a:rPr lang="en-US" sz="15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5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'val_loss'</a:t>
            </a:r>
            <a:r>
              <a:rPr lang="en-US" sz="15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5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patience</a:t>
            </a:r>
            <a:r>
              <a:rPr lang="en-US" sz="15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5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</a:t>
            </a:r>
            <a:r>
              <a:rPr lang="en-US" sz="15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5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5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5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  <a:t># 4. Train the model</a:t>
            </a:r>
            <a:br>
              <a:rPr lang="en-US" sz="15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500">
                <a:latin typeface="RobotoMono Nerd Font" pitchFamily="2" charset="0"/>
                <a:ea typeface="RobotoMono Nerd Font" pitchFamily="2" charset="0"/>
              </a:rPr>
              <a:t>history </a:t>
            </a:r>
            <a:r>
              <a:rPr lang="en-US" sz="15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500">
                <a:latin typeface="RobotoMono Nerd Font" pitchFamily="2" charset="0"/>
                <a:ea typeface="RobotoMono Nerd Font" pitchFamily="2" charset="0"/>
              </a:rPr>
              <a:t>model</a:t>
            </a:r>
            <a:r>
              <a:rPr lang="en-US" sz="15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5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fit</a:t>
            </a:r>
            <a:r>
              <a:rPr lang="en-US" sz="15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5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5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500">
                <a:latin typeface="RobotoMono Nerd Font" pitchFamily="2" charset="0"/>
                <a:ea typeface="RobotoMono Nerd Font" pitchFamily="2" charset="0"/>
              </a:rPr>
              <a:t>y</a:t>
            </a:r>
            <a:r>
              <a:rPr lang="en-US" sz="15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5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epochs</a:t>
            </a:r>
            <a:r>
              <a:rPr lang="en-US" sz="15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5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1000</a:t>
            </a:r>
            <a:r>
              <a:rPr lang="en-US" sz="15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5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batch_size</a:t>
            </a:r>
            <a:r>
              <a:rPr lang="en-US" sz="15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5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</a:t>
            </a:r>
            <a:r>
              <a:rPr lang="en-US" sz="15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</a:t>
            </a:r>
            <a:br>
              <a:rPr lang="en-US" sz="15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5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                </a:t>
            </a:r>
            <a:r>
              <a:rPr lang="en-US" sz="15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validation_split</a:t>
            </a:r>
            <a:r>
              <a:rPr lang="en-US" sz="15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5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0.2</a:t>
            </a:r>
            <a:r>
              <a:rPr lang="en-US" sz="15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5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verbose</a:t>
            </a:r>
            <a:r>
              <a:rPr lang="en-US" sz="15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5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</a:t>
            </a:r>
            <a:r>
              <a:rPr lang="en-US" sz="15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5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callbacks</a:t>
            </a:r>
            <a:r>
              <a:rPr lang="en-US" sz="15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5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sz="1500">
                <a:latin typeface="RobotoMono Nerd Font" pitchFamily="2" charset="0"/>
                <a:ea typeface="RobotoMono Nerd Font" pitchFamily="2" charset="0"/>
              </a:rPr>
              <a:t>early_stop</a:t>
            </a:r>
            <a:r>
              <a:rPr lang="en-US" sz="15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])</a:t>
            </a:r>
            <a:endParaRPr lang="en-US" sz="1500">
              <a:latin typeface="RobotoMono Nerd Font" pitchFamily="2" charset="0"/>
              <a:ea typeface="RobotoMono Nerd Font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2A800E-5172-8D43-BC76-6A094A00B39D}"/>
              </a:ext>
            </a:extLst>
          </p:cNvPr>
          <p:cNvSpPr/>
          <p:nvPr/>
        </p:nvSpPr>
        <p:spPr>
          <a:xfrm>
            <a:off x="6183824" y="4176793"/>
            <a:ext cx="2820691" cy="464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3118F-3179-864B-857C-14A0F3D28CE7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4843220" y="3618854"/>
            <a:ext cx="2750950" cy="5579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524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598B51-17DE-2E41-A3A5-6C2B2EDB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628" y="751668"/>
            <a:ext cx="3992372" cy="4324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B7F95-F8D4-5340-A5A7-3DCAEF46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/>
              <a:t>In kết quả MSE của train và validation dataset trong mỗi epoch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D55CAE-B295-5244-BA7D-AD0BF8DD204A}"/>
              </a:ext>
            </a:extLst>
          </p:cNvPr>
          <p:cNvSpPr/>
          <p:nvPr/>
        </p:nvSpPr>
        <p:spPr>
          <a:xfrm>
            <a:off x="64718" y="949472"/>
            <a:ext cx="525392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def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plot_history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history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</a:t>
            </a:r>
            <a:b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hist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pd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DataFrame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history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history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hist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'epoch'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history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epoch</a:t>
            </a:r>
            <a:br>
              <a:rPr lang="en-US"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    ax2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fig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add_subplot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122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ax2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set_title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'Train Result'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ax2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set_xlabel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'Epoch'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ax2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set_ylabel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'Mean Square Error'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ax2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plot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hist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'epoch'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hist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'mse'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</a:t>
            </a:r>
            <a:b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         </a:t>
            </a:r>
            <a:r>
              <a:rPr lang="en-US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label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'Train Error'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ax2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plot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hist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'epoch'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hist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'val_mse'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</a:t>
            </a:r>
            <a:b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         </a:t>
            </a:r>
            <a:r>
              <a:rPr lang="en-US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label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'Val Error'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ax2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legend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latin typeface="RobotoMono Nerd Font" pitchFamily="2" charset="0"/>
                <a:ea typeface="RobotoMono Nerd Font" pitchFamily="2" charset="0"/>
              </a:rPr>
              <a:t>axes1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plot_train_data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y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plot_history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history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endParaRPr lang="en-US">
              <a:latin typeface="RobotoMono Nerd Font" pitchFamily="2" charset="0"/>
              <a:ea typeface="RobotoMono Nerd 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689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8FC2C-AE70-BD45-945F-D7C649DB5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Thử dự đoán với model sau huấn luyện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1147E4-E541-0E45-B205-17DD4A8002B8}"/>
              </a:ext>
            </a:extLst>
          </p:cNvPr>
          <p:cNvSpPr/>
          <p:nvPr/>
        </p:nvSpPr>
        <p:spPr>
          <a:xfrm>
            <a:off x="173207" y="1245356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def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test_model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()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</a:t>
            </a:r>
            <a:b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test_input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random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rand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20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test_predict 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model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predict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test_input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axes1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scatter3D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test_input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test_input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en-US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latin typeface="RobotoMono Nerd Font" pitchFamily="2" charset="0"/>
                <a:ea typeface="RobotoMono Nerd Font" pitchFamily="2" charset="0"/>
              </a:rPr>
              <a:t>test_predict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c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'r'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marker</a:t>
            </a:r>
            <a:r>
              <a:rPr lang="en-US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'^'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test_model</a:t>
            </a:r>
            <a:r>
              <a:rPr lang="en-US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()</a:t>
            </a:r>
            <a:endParaRPr lang="en-US">
              <a:latin typeface="RobotoMono Nerd Font" pitchFamily="2" charset="0"/>
              <a:ea typeface="RobotoMono Nerd Font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ED912-761C-FC48-9B83-457E9F781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715" y="713621"/>
            <a:ext cx="4254285" cy="432914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205607F-6CAA-4940-96FC-3275E2AB1E15}"/>
              </a:ext>
            </a:extLst>
          </p:cNvPr>
          <p:cNvSpPr/>
          <p:nvPr/>
        </p:nvSpPr>
        <p:spPr>
          <a:xfrm>
            <a:off x="627682" y="3215900"/>
            <a:ext cx="4541003" cy="148590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2"/>
                </a:solidFill>
              </a:rPr>
              <a:t>Các tam giác đỏ dữ liệu do model dự đoán</a:t>
            </a:r>
            <a:br>
              <a:rPr lang="en-US">
                <a:solidFill>
                  <a:schemeClr val="bg2"/>
                </a:solidFill>
              </a:rPr>
            </a:br>
            <a:r>
              <a:rPr lang="en-US">
                <a:solidFill>
                  <a:schemeClr val="bg2"/>
                </a:solidFill>
              </a:rPr>
              <a:t>Các chấm tròn xanh là dữ lieu huấn luyện ban đầu</a:t>
            </a:r>
          </a:p>
        </p:txBody>
      </p:sp>
    </p:spTree>
    <p:extLst>
      <p:ext uri="{BB962C8B-B14F-4D97-AF65-F5344CB8AC3E}">
        <p14:creationId xmlns:p14="http://schemas.microsoft.com/office/powerpoint/2010/main" val="2421915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E3A71E-F3F3-FD4E-950A-C0A5C1B61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Bài tập thực hành</a:t>
            </a:r>
          </a:p>
        </p:txBody>
      </p:sp>
    </p:spTree>
    <p:extLst>
      <p:ext uri="{BB962C8B-B14F-4D97-AF65-F5344CB8AC3E}">
        <p14:creationId xmlns:p14="http://schemas.microsoft.com/office/powerpoint/2010/main" val="4512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6DDD25-8D9C-C54D-8D16-CF531944C299}"/>
                  </a:ext>
                </a:extLst>
              </p:cNvPr>
              <p:cNvSpPr txBox="1"/>
              <p:nvPr/>
            </p:nvSpPr>
            <p:spPr>
              <a:xfrm>
                <a:off x="188133" y="2739652"/>
                <a:ext cx="8164415" cy="2317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 là hàm tính trung bình tổng bình phương sai lệch</a:t>
                </a:r>
                <a:br>
                  <a:rPr lang="en-US" sz="24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</a:br>
                <a:r>
                  <a:rPr lang="en-US" sz="24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Mean Square Error. </a:t>
                </a:r>
                <a:r>
                  <a:rPr lang="en-US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Chia tiếp cho 2 để khi đạo hàm thì triệt tiêu hệ số x2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Người ta thường gọi là hàm Loss function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Nhiệm vụ làm sao tìm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vi-VN" sz="2800" b="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𝜔</m:t>
                        </m:r>
                      </m:e>
                      <m:sub>
                        <m:r>
                          <a:rPr lang="vi-VN" sz="2800" b="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>
                    <a:solidFill>
                      <a:schemeClr val="accent6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𝜔</m:t>
                        </m:r>
                      </m:e>
                      <m:sub>
                        <m:r>
                          <a:rPr lang="vi-VN" sz="2800" b="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vi-VN" sz="2800" b="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để L nhỏ nhất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6DDD25-8D9C-C54D-8D16-CF531944C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33" y="2739652"/>
                <a:ext cx="8164415" cy="2317879"/>
              </a:xfrm>
              <a:prstGeom prst="rect">
                <a:avLst/>
              </a:prstGeom>
              <a:blipFill>
                <a:blip r:embed="rId2"/>
                <a:stretch>
                  <a:fillRect l="-1087" b="-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3F3646-075C-1146-A011-D8FAE7D805B9}"/>
                  </a:ext>
                </a:extLst>
              </p:cNvPr>
              <p:cNvSpPr/>
              <p:nvPr/>
            </p:nvSpPr>
            <p:spPr>
              <a:xfrm>
                <a:off x="423336" y="-88274"/>
                <a:ext cx="428142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vi-VN" sz="4400" b="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vi-VN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vi-VN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3F3646-075C-1146-A011-D8FAE7D80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6" y="-88274"/>
                <a:ext cx="4281428" cy="769441"/>
              </a:xfrm>
              <a:prstGeom prst="rect">
                <a:avLst/>
              </a:prstGeom>
              <a:blipFill>
                <a:blip r:embed="rId3"/>
                <a:stretch>
                  <a:fillRect t="-6557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BAEFD9-4BC6-ED49-9256-B3DB040B9E04}"/>
                  </a:ext>
                </a:extLst>
              </p:cNvPr>
              <p:cNvSpPr txBox="1"/>
              <p:nvPr/>
            </p:nvSpPr>
            <p:spPr>
              <a:xfrm>
                <a:off x="568487" y="681167"/>
                <a:ext cx="7582959" cy="1900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4400" i="1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vi-VN" sz="4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sz="4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sz="4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vi-VN" sz="4400" b="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vi-VN" sz="4400" i="1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vi-VN" sz="4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vi-VN" sz="4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44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vi-VN" sz="44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vi-V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vi-VN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BAEFD9-4BC6-ED49-9256-B3DB040B9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87" y="681167"/>
                <a:ext cx="7582959" cy="1900200"/>
              </a:xfrm>
              <a:prstGeom prst="rect">
                <a:avLst/>
              </a:prstGeom>
              <a:blipFill>
                <a:blip r:embed="rId4"/>
                <a:stretch>
                  <a:fillRect l="-4181" t="-114667" b="-1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385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31D2-B722-E74B-A84A-5FFF76C47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/>
              <a:t>Dự đoán giá chung cư từ 2 tiêu chí diện tích và khoảng cách đến trung tâm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F4F1C-C7C5-B547-AF4F-4262E854F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927642"/>
            <a:ext cx="8616000" cy="3912000"/>
          </a:xfrm>
        </p:spPr>
        <p:txBody>
          <a:bodyPr/>
          <a:lstStyle/>
          <a:p>
            <a:r>
              <a:rPr lang="en-US"/>
              <a:t>Cảm quan cho thấy giá nhà tỷ lệ thuân với diện tích và tỷ lệ nghịch với khoảng cách đến trung tâm Hồ Gươm</a:t>
            </a:r>
          </a:p>
          <a:p>
            <a:pPr lvl="1"/>
            <a:r>
              <a:rPr lang="en-US"/>
              <a:t>Diện tích có dải giá trị từ 30 đến 180m2, có thể phân bố kiểu normal distribution</a:t>
            </a:r>
          </a:p>
          <a:p>
            <a:pPr lvl="1"/>
            <a:r>
              <a:rPr lang="en-US"/>
              <a:t>Khoảng cách sẽ từ 0.2 km đến 18km. Nghich đảo ko</a:t>
            </a:r>
          </a:p>
          <a:p>
            <a:pPr lvl="1"/>
            <a:r>
              <a:rPr lang="en-US"/>
              <a:t>Giá nhà giao động từ 500 triệu đến 14 tỷ đồng: 500 – 14,000 (đơn vị triệu đồng)</a:t>
            </a:r>
            <a:br>
              <a:rPr lang="en-US"/>
            </a:br>
            <a:endParaRPr lang="en-US"/>
          </a:p>
          <a:p>
            <a:r>
              <a:rPr lang="en-US"/>
              <a:t>Cần phải chuẩn hoá lại dữ liệu:</a:t>
            </a:r>
          </a:p>
          <a:p>
            <a:pPr lvl="1"/>
            <a:r>
              <a:rPr lang="en-US"/>
              <a:t>MinMaxScaler chuyển về dải [0..1]</a:t>
            </a:r>
          </a:p>
          <a:p>
            <a:pPr lvl="1"/>
            <a:r>
              <a:rPr lang="en-US"/>
              <a:t>Standardize: kỳ vọng == 0.0, phương sai = 1.0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09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974B5-7679-AE41-AB52-64CCEDE798B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4003" y="68366"/>
            <a:ext cx="8938901" cy="4965107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400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  <a:cs typeface="Times New Roman" panose="02020603050405020304" pitchFamily="18" charset="0"/>
              </a:rPr>
              <a:t>“Multi-layer Perceptron is sensitive to feature scaling, so it is highly recommended to scale your data. For example, </a:t>
            </a:r>
            <a:r>
              <a:rPr lang="en-US" sz="2400" b="1">
                <a:solidFill>
                  <a:srgbClr val="C00000"/>
                </a:solidFill>
                <a:latin typeface="RobotoMono Nerd Font" pitchFamily="2" charset="0"/>
                <a:ea typeface="RobotoMono Nerd Font" pitchFamily="2" charset="0"/>
                <a:cs typeface="Times New Roman" panose="02020603050405020304" pitchFamily="18" charset="0"/>
              </a:rPr>
              <a:t>scale each attribute on the input vector X to [0, 1] or [-1, +1], or standardize it to have mean 0 and variance 1</a:t>
            </a:r>
            <a:r>
              <a:rPr lang="en-US" sz="2400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  <a:cs typeface="Times New Roman" panose="02020603050405020304" pitchFamily="18" charset="0"/>
              </a:rPr>
              <a:t>. Note that you must apply the same scaling to the test set for meaningful results. You can use StandardScaler for standardization”</a:t>
            </a:r>
          </a:p>
        </p:txBody>
      </p:sp>
    </p:spTree>
    <p:extLst>
      <p:ext uri="{BB962C8B-B14F-4D97-AF65-F5344CB8AC3E}">
        <p14:creationId xmlns:p14="http://schemas.microsoft.com/office/powerpoint/2010/main" val="882988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9917-3D66-1F4E-A4B3-998937FC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Thực hành theo hướng dẫn của Tensor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CF144-3694-8C44-81A9-E8B36714C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https://www.tensorflow.org/tutorials/keras/basic_regression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87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151EB-8EEA-F343-8103-B74BB807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Polynomial Function Regression</a:t>
            </a:r>
          </a:p>
        </p:txBody>
      </p:sp>
    </p:spTree>
    <p:extLst>
      <p:ext uri="{BB962C8B-B14F-4D97-AF65-F5344CB8AC3E}">
        <p14:creationId xmlns:p14="http://schemas.microsoft.com/office/powerpoint/2010/main" val="2401845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6FDA-A5C0-1D4A-93EA-99B54F54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Bài toán polynomial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97E21-DA91-3745-83FE-E148D229B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Tìm ra mô hình dự đoán hàm số có bậc từ 2 trở lên</a:t>
            </a:r>
          </a:p>
          <a:p>
            <a:r>
              <a:rPr lang="en-US" sz="1100"/>
              <a:t>Tham khảo</a:t>
            </a:r>
          </a:p>
          <a:p>
            <a:pPr lvl="1"/>
            <a:r>
              <a:rPr lang="en-US" sz="1100">
                <a:hlinkClick r:id="rId2"/>
              </a:rPr>
              <a:t>https://towardsdatascience.com/machine-learning-polynomial-regression-with-python-5328e4e8a386</a:t>
            </a:r>
            <a:endParaRPr lang="en-US" sz="1100"/>
          </a:p>
          <a:p>
            <a:pPr lvl="1"/>
            <a:r>
              <a:rPr lang="en-US" sz="1100">
                <a:hlinkClick r:id="rId3"/>
              </a:rPr>
              <a:t>https://scikit-learn.org/stable/auto_examples/linear_model/plot_polynomial_interpolation.html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230340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2F61DB-D00D-984A-BC60-AE4896577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01" y="604433"/>
            <a:ext cx="4033110" cy="43143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2F24A5-61F5-C645-B807-2BCE8FEEED85}"/>
              </a:ext>
            </a:extLst>
          </p:cNvPr>
          <p:cNvSpPr/>
          <p:nvPr/>
        </p:nvSpPr>
        <p:spPr>
          <a:xfrm>
            <a:off x="4657243" y="591778"/>
            <a:ext cx="4076054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numpy </a:t>
            </a:r>
            <a:r>
              <a:rPr lang="en-US" sz="12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np</a:t>
            </a:r>
            <a:br>
              <a:rPr lang="en-US" sz="1200">
                <a:latin typeface="RobotoMono Nerd Font" pitchFamily="2" charset="0"/>
                <a:ea typeface="RobotoMono Nerd Font" pitchFamily="2" charset="0"/>
              </a:rPr>
            </a:br>
            <a:r>
              <a:rPr lang="en-US" sz="12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matplotlib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pyplot </a:t>
            </a:r>
            <a:r>
              <a:rPr lang="en-US" sz="12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plt</a:t>
            </a:r>
            <a:br>
              <a:rPr lang="en-US" sz="1200">
                <a:latin typeface="RobotoMono Nerd Font" pitchFamily="2" charset="0"/>
                <a:ea typeface="RobotoMono Nerd Font" pitchFamily="2" charset="0"/>
              </a:rPr>
            </a:br>
            <a:br>
              <a:rPr lang="en-US" sz="1200"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latin typeface="RobotoMono Nerd Font" pitchFamily="2" charset="0"/>
                <a:ea typeface="RobotoMono Nerd Font" pitchFamily="2" charset="0"/>
              </a:rPr>
              <a:t>X 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linspace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-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5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200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latin typeface="RobotoMono Nerd Font" pitchFamily="2" charset="0"/>
                <a:ea typeface="RobotoMono Nerd Font" pitchFamily="2" charset="0"/>
              </a:rPr>
              <a:t>y 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0.2 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power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3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 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-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square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 </a:t>
            </a: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- 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3 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X 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- 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 </a:t>
            </a:r>
            <a:b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+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random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randn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shape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)[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])</a:t>
            </a: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def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plot_train_data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200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y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</a:t>
            </a:r>
            <a:b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fig 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plt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figure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figsize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16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8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))</a:t>
            </a: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ax 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fig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add_subplot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121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ax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scatter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200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y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ax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set_xlabel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'x'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ax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set_ylabel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'y'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ax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grid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color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2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'gray'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2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linestyle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2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'-'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2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linewidth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2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plt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show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()</a:t>
            </a: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2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plot_train_data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2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200">
                <a:latin typeface="RobotoMono Nerd Font" pitchFamily="2" charset="0"/>
                <a:ea typeface="RobotoMono Nerd Font" pitchFamily="2" charset="0"/>
              </a:rPr>
              <a:t>y</a:t>
            </a:r>
            <a:r>
              <a:rPr lang="en-US" sz="12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endParaRPr lang="en-US" sz="1200">
              <a:latin typeface="RobotoMono Nerd Font" pitchFamily="2" charset="0"/>
              <a:ea typeface="RobotoMono Nerd 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164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CF958-FA3F-4E43-885B-F888409F5704}"/>
              </a:ext>
            </a:extLst>
          </p:cNvPr>
          <p:cNvSpPr/>
          <p:nvPr/>
        </p:nvSpPr>
        <p:spPr>
          <a:xfrm>
            <a:off x="271219" y="126742"/>
            <a:ext cx="770265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numpy </a:t>
            </a:r>
            <a:r>
              <a:rPr lang="en-US" sz="16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np</a:t>
            </a:r>
            <a:br>
              <a:rPr lang="en-US" sz="1600">
                <a:latin typeface="RobotoMono Nerd Font" pitchFamily="2" charset="0"/>
                <a:ea typeface="RobotoMono Nerd Font" pitchFamily="2" charset="0"/>
              </a:rPr>
            </a:br>
            <a:r>
              <a:rPr lang="en-US" sz="16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matplotlib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pyplot </a:t>
            </a:r>
            <a:r>
              <a:rPr lang="en-US" sz="16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as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plt</a:t>
            </a:r>
            <a:br>
              <a:rPr lang="en-US" sz="1600">
                <a:latin typeface="RobotoMono Nerd Font" pitchFamily="2" charset="0"/>
                <a:ea typeface="RobotoMono Nerd Font" pitchFamily="2" charset="0"/>
              </a:rPr>
            </a:br>
            <a:r>
              <a:rPr lang="en-US" sz="16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from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sklearn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linear_model </a:t>
            </a:r>
            <a:r>
              <a:rPr lang="en-US" sz="16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Ridge</a:t>
            </a:r>
            <a:br>
              <a:rPr lang="en-US" sz="1600">
                <a:latin typeface="RobotoMono Nerd Font" pitchFamily="2" charset="0"/>
                <a:ea typeface="RobotoMono Nerd Font" pitchFamily="2" charset="0"/>
              </a:rPr>
            </a:br>
            <a:r>
              <a:rPr lang="en-US" sz="16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from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sklearn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preprocessing </a:t>
            </a:r>
            <a:r>
              <a:rPr lang="en-US" sz="16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PolynomialFeatures</a:t>
            </a:r>
            <a:br>
              <a:rPr lang="en-US" sz="1600">
                <a:latin typeface="RobotoMono Nerd Font" pitchFamily="2" charset="0"/>
                <a:ea typeface="RobotoMono Nerd Font" pitchFamily="2" charset="0"/>
              </a:rPr>
            </a:br>
            <a:r>
              <a:rPr lang="en-US" sz="16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from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sklearn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pipeline </a:t>
            </a:r>
            <a:r>
              <a:rPr lang="en-US" sz="16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import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make_pipeline</a:t>
            </a:r>
            <a:br>
              <a:rPr lang="en-US" sz="1600">
                <a:latin typeface="RobotoMono Nerd Font" pitchFamily="2" charset="0"/>
                <a:ea typeface="RobotoMono Nerd Font" pitchFamily="2" charset="0"/>
              </a:rPr>
            </a:br>
            <a:br>
              <a:rPr lang="en-US" sz="1600"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latin typeface="RobotoMono Nerd Font" pitchFamily="2" charset="0"/>
                <a:ea typeface="RobotoMono Nerd Font" pitchFamily="2" charset="0"/>
              </a:rPr>
              <a:t>X 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linspace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-</a:t>
            </a:r>
            <a:r>
              <a:rPr lang="en-US" sz="16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5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50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latin typeface="RobotoMono Nerd Font" pitchFamily="2" charset="0"/>
                <a:ea typeface="RobotoMono Nerd Font" pitchFamily="2" charset="0"/>
              </a:rPr>
              <a:t>y 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6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0.2 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power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3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 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-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square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 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- </a:t>
            </a:r>
            <a:r>
              <a:rPr lang="en-US" sz="16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3 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X 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- </a:t>
            </a:r>
            <a:r>
              <a:rPr lang="en-US" sz="16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 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+ </a:t>
            </a:r>
            <a:r>
              <a:rPr lang="en-US" sz="16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2 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*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random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randn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shape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)[</a:t>
            </a:r>
            <a:r>
              <a:rPr lang="en-US" sz="16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0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])</a:t>
            </a:r>
            <a:br>
              <a:rPr lang="en-US" sz="16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6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600">
                <a:solidFill>
                  <a:srgbClr val="3F7F5F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600" b="1">
                <a:solidFill>
                  <a:srgbClr val="7F0055"/>
                </a:solidFill>
                <a:effectLst/>
                <a:latin typeface="RobotoMono Nerd Font" pitchFamily="2" charset="0"/>
                <a:ea typeface="RobotoMono Nerd Font" pitchFamily="2" charset="0"/>
              </a:rPr>
              <a:t>def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plot_train_data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y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</a:t>
            </a:r>
            <a:b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plt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scatter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 i="1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y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label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6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"training points"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plt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xlabel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'x'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plt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ylabel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'y'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plt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grid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color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6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'gray'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linestyle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600" b="1">
                <a:solidFill>
                  <a:srgbClr val="008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'-'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>
                <a:solidFill>
                  <a:srgbClr val="660099"/>
                </a:solidFill>
                <a:effectLst/>
                <a:latin typeface="RobotoMono Nerd Font" pitchFamily="2" charset="0"/>
                <a:ea typeface="RobotoMono Nerd Font" pitchFamily="2" charset="0"/>
              </a:rPr>
              <a:t>linewidth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6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b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plot_train_data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6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y</a:t>
            </a:r>
            <a:r>
              <a:rPr lang="en-US" sz="16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endParaRPr lang="en-US" sz="1600">
              <a:latin typeface="RobotoMono Nerd Font" pitchFamily="2" charset="0"/>
              <a:ea typeface="RobotoMono Nerd Font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7B13A8-4214-7F46-8738-44B3F44DB8B7}"/>
              </a:ext>
            </a:extLst>
          </p:cNvPr>
          <p:cNvSpPr/>
          <p:nvPr/>
        </p:nvSpPr>
        <p:spPr>
          <a:xfrm>
            <a:off x="333213" y="666426"/>
            <a:ext cx="6447295" cy="782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6B984D8A-4D08-7F46-A3D2-2629CB664EAC}"/>
              </a:ext>
            </a:extLst>
          </p:cNvPr>
          <p:cNvSpPr/>
          <p:nvPr/>
        </p:nvSpPr>
        <p:spPr>
          <a:xfrm>
            <a:off x="6919992" y="666426"/>
            <a:ext cx="1836550" cy="813661"/>
          </a:xfrm>
          <a:prstGeom prst="lef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Thư viện cần thêm</a:t>
            </a:r>
          </a:p>
        </p:txBody>
      </p:sp>
    </p:spTree>
    <p:extLst>
      <p:ext uri="{BB962C8B-B14F-4D97-AF65-F5344CB8AC3E}">
        <p14:creationId xmlns:p14="http://schemas.microsoft.com/office/powerpoint/2010/main" val="4132058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C1EAB7-70F9-3C48-ABA6-1E7401BD44E5}"/>
              </a:ext>
            </a:extLst>
          </p:cNvPr>
          <p:cNvSpPr/>
          <p:nvPr/>
        </p:nvSpPr>
        <p:spPr>
          <a:xfrm>
            <a:off x="340962" y="433908"/>
            <a:ext cx="811336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3F7F5F"/>
                </a:solidFill>
                <a:latin typeface="RobotoMono Nerd Font" pitchFamily="2" charset="0"/>
                <a:ea typeface="RobotoMono Nerd Font" pitchFamily="2" charset="0"/>
              </a:rPr>
              <a:t># Fitting Polynomial Regression to the Dataset</a:t>
            </a:r>
            <a:br>
              <a:rPr lang="en-US" sz="1600">
                <a:solidFill>
                  <a:srgbClr val="3F7F5F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latin typeface="RobotoMono Nerd Font" pitchFamily="2" charset="0"/>
                <a:ea typeface="RobotoMono Nerd Font" pitchFamily="2" charset="0"/>
              </a:rPr>
              <a:t>colors 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sz="1600" b="1">
                <a:solidFill>
                  <a:srgbClr val="008080"/>
                </a:solidFill>
                <a:latin typeface="RobotoMono Nerd Font" pitchFamily="2" charset="0"/>
                <a:ea typeface="RobotoMono Nerd Font" pitchFamily="2" charset="0"/>
              </a:rPr>
              <a:t>'teal'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 b="1">
                <a:solidFill>
                  <a:srgbClr val="008080"/>
                </a:solidFill>
                <a:latin typeface="RobotoMono Nerd Font" pitchFamily="2" charset="0"/>
                <a:ea typeface="RobotoMono Nerd Font" pitchFamily="2" charset="0"/>
              </a:rPr>
              <a:t>'red'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 b="1">
                <a:solidFill>
                  <a:srgbClr val="008080"/>
                </a:solidFill>
                <a:latin typeface="RobotoMono Nerd Font" pitchFamily="2" charset="0"/>
                <a:ea typeface="RobotoMono Nerd Font" pitchFamily="2" charset="0"/>
              </a:rPr>
              <a:t>'gold'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]</a:t>
            </a:r>
            <a:b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b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latin typeface="RobotoMono Nerd Font" pitchFamily="2" charset="0"/>
                <a:ea typeface="RobotoMono Nerd Font" pitchFamily="2" charset="0"/>
              </a:rPr>
              <a:t>X_test 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solidFill>
                  <a:srgbClr val="170591"/>
                </a:solidFill>
                <a:latin typeface="RobotoMono Nerd Font" pitchFamily="2" charset="0"/>
                <a:ea typeface="RobotoMono Nerd Font" pitchFamily="2" charset="0"/>
              </a:rPr>
              <a:t>linspace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-</a:t>
            </a:r>
            <a:r>
              <a:rPr lang="en-US" sz="1600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7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12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50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b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en-US" sz="1600" b="1">
                <a:solidFill>
                  <a:srgbClr val="7F0055"/>
                </a:solidFill>
                <a:latin typeface="RobotoMono Nerd Font" pitchFamily="2" charset="0"/>
                <a:ea typeface="RobotoMono Nerd Font" pitchFamily="2" charset="0"/>
              </a:rPr>
              <a:t>for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count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degree </a:t>
            </a:r>
            <a:r>
              <a:rPr lang="en-US" sz="1600" b="1">
                <a:solidFill>
                  <a:srgbClr val="7F0055"/>
                </a:solidFill>
                <a:latin typeface="RobotoMono Nerd Font" pitchFamily="2" charset="0"/>
                <a:ea typeface="RobotoMono Nerd Font" pitchFamily="2" charset="0"/>
              </a:rPr>
              <a:t>in </a:t>
            </a:r>
            <a:r>
              <a:rPr lang="en-US" sz="1600">
                <a:solidFill>
                  <a:srgbClr val="000080"/>
                </a:solidFill>
                <a:latin typeface="RobotoMono Nerd Font" pitchFamily="2" charset="0"/>
                <a:ea typeface="RobotoMono Nerd Font" pitchFamily="2" charset="0"/>
              </a:rPr>
              <a:t>enumerate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([</a:t>
            </a:r>
            <a:r>
              <a:rPr lang="en-US" sz="1600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2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3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])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:</a:t>
            </a:r>
            <a:b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model 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600">
                <a:solidFill>
                  <a:srgbClr val="170591"/>
                </a:solidFill>
                <a:latin typeface="RobotoMono Nerd Font" pitchFamily="2" charset="0"/>
                <a:ea typeface="RobotoMono Nerd Font" pitchFamily="2" charset="0"/>
              </a:rPr>
              <a:t>make_pipeline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>
                <a:solidFill>
                  <a:srgbClr val="170591"/>
                </a:solidFill>
                <a:latin typeface="RobotoMono Nerd Font" pitchFamily="2" charset="0"/>
                <a:ea typeface="RobotoMono Nerd Font" pitchFamily="2" charset="0"/>
              </a:rPr>
              <a:t>PolynomialFeatures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degree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)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>
                <a:solidFill>
                  <a:srgbClr val="170591"/>
                </a:solidFill>
                <a:latin typeface="RobotoMono Nerd Font" pitchFamily="2" charset="0"/>
                <a:ea typeface="RobotoMono Nerd Font" pitchFamily="2" charset="0"/>
              </a:rPr>
              <a:t>Ridge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())</a:t>
            </a:r>
            <a:b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model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solidFill>
                  <a:srgbClr val="170591"/>
                </a:solidFill>
                <a:latin typeface="RobotoMono Nerd Font" pitchFamily="2" charset="0"/>
                <a:ea typeface="RobotoMono Nerd Font" pitchFamily="2" charset="0"/>
              </a:rPr>
              <a:t>fit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newaxis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y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y_plot 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model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solidFill>
                  <a:srgbClr val="170591"/>
                </a:solidFill>
                <a:latin typeface="RobotoMono Nerd Font" pitchFamily="2" charset="0"/>
                <a:ea typeface="RobotoMono Nerd Font" pitchFamily="2" charset="0"/>
              </a:rPr>
              <a:t>predict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X_test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newaxis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])</a:t>
            </a:r>
            <a:b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b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   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plt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solidFill>
                  <a:srgbClr val="170591"/>
                </a:solidFill>
                <a:latin typeface="RobotoMono Nerd Font" pitchFamily="2" charset="0"/>
                <a:ea typeface="RobotoMono Nerd Font" pitchFamily="2" charset="0"/>
              </a:rPr>
              <a:t>plot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X_test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y_plot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>
                <a:solidFill>
                  <a:srgbClr val="660099"/>
                </a:solidFill>
                <a:latin typeface="RobotoMono Nerd Font" pitchFamily="2" charset="0"/>
                <a:ea typeface="RobotoMono Nerd Font" pitchFamily="2" charset="0"/>
              </a:rPr>
              <a:t>color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colors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count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]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600">
                <a:solidFill>
                  <a:srgbClr val="660099"/>
                </a:solidFill>
                <a:latin typeface="RobotoMono Nerd Font" pitchFamily="2" charset="0"/>
                <a:ea typeface="RobotoMono Nerd Font" pitchFamily="2" charset="0"/>
              </a:rPr>
              <a:t>linewidth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600" b="1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1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,</a:t>
            </a:r>
            <a:b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             </a:t>
            </a:r>
            <a:r>
              <a:rPr lang="en-US" sz="1600">
                <a:solidFill>
                  <a:srgbClr val="660099"/>
                </a:solidFill>
                <a:latin typeface="RobotoMono Nerd Font" pitchFamily="2" charset="0"/>
                <a:ea typeface="RobotoMono Nerd Font" pitchFamily="2" charset="0"/>
              </a:rPr>
              <a:t>label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600" b="1">
                <a:solidFill>
                  <a:srgbClr val="008080"/>
                </a:solidFill>
                <a:latin typeface="RobotoMono Nerd Font" pitchFamily="2" charset="0"/>
                <a:ea typeface="RobotoMono Nerd Font" pitchFamily="2" charset="0"/>
              </a:rPr>
              <a:t>"degree %d" 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% </a:t>
            </a:r>
            <a:r>
              <a:rPr lang="en-US" sz="1600">
                <a:latin typeface="RobotoMono Nerd Font" pitchFamily="2" charset="0"/>
                <a:ea typeface="RobotoMono Nerd Font" pitchFamily="2" charset="0"/>
              </a:rPr>
              <a:t>degree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b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latin typeface="RobotoMono Nerd Font" pitchFamily="2" charset="0"/>
                <a:ea typeface="RobotoMono Nerd Font" pitchFamily="2" charset="0"/>
              </a:rPr>
              <a:t>plt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solidFill>
                  <a:srgbClr val="170591"/>
                </a:solidFill>
                <a:latin typeface="RobotoMono Nerd Font" pitchFamily="2" charset="0"/>
                <a:ea typeface="RobotoMono Nerd Font" pitchFamily="2" charset="0"/>
              </a:rPr>
              <a:t>legend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600">
                <a:solidFill>
                  <a:srgbClr val="660099"/>
                </a:solidFill>
                <a:latin typeface="RobotoMono Nerd Font" pitchFamily="2" charset="0"/>
                <a:ea typeface="RobotoMono Nerd Font" pitchFamily="2" charset="0"/>
              </a:rPr>
              <a:t>loc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=</a:t>
            </a:r>
            <a:r>
              <a:rPr lang="en-US" sz="1600" b="1">
                <a:solidFill>
                  <a:srgbClr val="008080"/>
                </a:solidFill>
                <a:latin typeface="RobotoMono Nerd Font" pitchFamily="2" charset="0"/>
                <a:ea typeface="RobotoMono Nerd Font" pitchFamily="2" charset="0"/>
              </a:rPr>
              <a:t>'lower left'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b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en-US" sz="1600">
                <a:latin typeface="RobotoMono Nerd Font" pitchFamily="2" charset="0"/>
                <a:ea typeface="RobotoMono Nerd Font" pitchFamily="2" charset="0"/>
              </a:rPr>
              <a:t>plt</a:t>
            </a:r>
            <a:r>
              <a:rPr lang="en-US" sz="1600">
                <a:solidFill>
                  <a:srgbClr val="333333"/>
                </a:solidFill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600">
                <a:solidFill>
                  <a:srgbClr val="170591"/>
                </a:solidFill>
                <a:latin typeface="RobotoMono Nerd Font" pitchFamily="2" charset="0"/>
                <a:ea typeface="RobotoMono Nerd Font" pitchFamily="2" charset="0"/>
              </a:rPr>
              <a:t>show</a:t>
            </a:r>
            <a: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  <a:t>()</a:t>
            </a:r>
            <a:br>
              <a:rPr lang="en-US" sz="1600">
                <a:solidFill>
                  <a:srgbClr val="000066"/>
                </a:solidFill>
                <a:latin typeface="RobotoMono Nerd Font" pitchFamily="2" charset="0"/>
                <a:ea typeface="RobotoMono Nerd Font" pitchFamily="2" charset="0"/>
              </a:rPr>
            </a:br>
            <a:endParaRPr lang="en-US" sz="16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A39D9D-0B60-474F-A30D-C00B36CDDE87}"/>
              </a:ext>
            </a:extLst>
          </p:cNvPr>
          <p:cNvSpPr/>
          <p:nvPr/>
        </p:nvSpPr>
        <p:spPr>
          <a:xfrm>
            <a:off x="860156" y="1952785"/>
            <a:ext cx="7384942" cy="76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02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F3BE65-0BEB-7D41-9B66-E723B05FA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43003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4C2947-D608-7549-A589-30ACC20ABB6B}"/>
              </a:ext>
            </a:extLst>
          </p:cNvPr>
          <p:cNvSpPr txBox="1"/>
          <p:nvPr/>
        </p:nvSpPr>
        <p:spPr>
          <a:xfrm>
            <a:off x="6692688" y="1084881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Dự đoán với hàm bậc 2 và 3</a:t>
            </a:r>
          </a:p>
          <a:p>
            <a:r>
              <a:rPr lang="en-US"/>
              <a:t>Hàm bậc 3 dự đoán rất xát</a:t>
            </a:r>
          </a:p>
        </p:txBody>
      </p:sp>
    </p:spTree>
    <p:extLst>
      <p:ext uri="{BB962C8B-B14F-4D97-AF65-F5344CB8AC3E}">
        <p14:creationId xmlns:p14="http://schemas.microsoft.com/office/powerpoint/2010/main" val="2580312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AE8C2-E785-7441-B6A5-20628A26A93E}"/>
              </a:ext>
            </a:extLst>
          </p:cNvPr>
          <p:cNvSpPr/>
          <p:nvPr/>
        </p:nvSpPr>
        <p:spPr>
          <a:xfrm>
            <a:off x="147233" y="1040044"/>
            <a:ext cx="503694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>
                <a:latin typeface="RobotoMono Nerd Font" pitchFamily="2" charset="0"/>
                <a:ea typeface="RobotoMono Nerd Font" pitchFamily="2" charset="0"/>
              </a:rPr>
              <a:t>X 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= 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800">
                <a:solidFill>
                  <a:srgbClr val="170591"/>
                </a:solidFill>
                <a:effectLst/>
                <a:latin typeface="RobotoMono Nerd Font" pitchFamily="2" charset="0"/>
                <a:ea typeface="RobotoMono Nerd Font" pitchFamily="2" charset="0"/>
              </a:rPr>
              <a:t>linspace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-</a:t>
            </a:r>
            <a:r>
              <a:rPr lang="en-US" sz="18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5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8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10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, </a:t>
            </a:r>
            <a:r>
              <a:rPr lang="en-US" sz="1800" b="1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4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800">
                <a:solidFill>
                  <a:srgbClr val="000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print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)</a:t>
            </a:r>
            <a:b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</a:br>
            <a:r>
              <a:rPr lang="en-US" sz="1800">
                <a:solidFill>
                  <a:srgbClr val="000080"/>
                </a:solidFill>
                <a:effectLst/>
                <a:latin typeface="RobotoMono Nerd Font" pitchFamily="2" charset="0"/>
                <a:ea typeface="RobotoMono Nerd Font" pitchFamily="2" charset="0"/>
              </a:rPr>
              <a:t>print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X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[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:, 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np</a:t>
            </a:r>
            <a:r>
              <a:rPr lang="en-US" sz="1800">
                <a:solidFill>
                  <a:srgbClr val="333333"/>
                </a:solidFill>
                <a:effectLst/>
                <a:latin typeface="RobotoMono Nerd Font" pitchFamily="2" charset="0"/>
                <a:ea typeface="RobotoMono Nerd Font" pitchFamily="2" charset="0"/>
              </a:rPr>
              <a:t>.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newaxis</a:t>
            </a:r>
            <a:r>
              <a:rPr lang="en-US" sz="1800">
                <a:solidFill>
                  <a:srgbClr val="000066"/>
                </a:solidFill>
                <a:effectLst/>
                <a:latin typeface="RobotoMono Nerd Font" pitchFamily="2" charset="0"/>
                <a:ea typeface="RobotoMono Nerd Font" pitchFamily="2" charset="0"/>
              </a:rPr>
              <a:t>])</a:t>
            </a:r>
            <a:endParaRPr lang="en-US" sz="1800">
              <a:latin typeface="RobotoMono Nerd Font" pitchFamily="2" charset="0"/>
              <a:ea typeface="RobotoMono Nerd Font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ACF4B-1AFA-4C47-855A-B830C8DC5F56}"/>
              </a:ext>
            </a:extLst>
          </p:cNvPr>
          <p:cNvSpPr/>
          <p:nvPr/>
        </p:nvSpPr>
        <p:spPr>
          <a:xfrm>
            <a:off x="147233" y="2583659"/>
            <a:ext cx="30376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latin typeface="RobotoMono Nerd Font" pitchFamily="2" charset="0"/>
                <a:ea typeface="RobotoMono Nerd Font" pitchFamily="2" charset="0"/>
              </a:rPr>
              <a:t>[-5.  0.  5. 10.]</a:t>
            </a:r>
            <a:br>
              <a:rPr lang="en-US" sz="2000">
                <a:latin typeface="RobotoMono Nerd Font" pitchFamily="2" charset="0"/>
                <a:ea typeface="RobotoMono Nerd Font" pitchFamily="2" charset="0"/>
              </a:rPr>
            </a:br>
            <a:endParaRPr lang="en-US" sz="2000">
              <a:latin typeface="RobotoMono Nerd Font" pitchFamily="2" charset="0"/>
              <a:ea typeface="RobotoMono Nerd Font" pitchFamily="2" charset="0"/>
            </a:endParaRPr>
          </a:p>
          <a:p>
            <a:r>
              <a:rPr lang="en-US" sz="2000">
                <a:latin typeface="RobotoMono Nerd Font" pitchFamily="2" charset="0"/>
                <a:ea typeface="RobotoMono Nerd Font" pitchFamily="2" charset="0"/>
              </a:rPr>
              <a:t>[[-5.]</a:t>
            </a:r>
          </a:p>
          <a:p>
            <a:r>
              <a:rPr lang="en-US" sz="2000">
                <a:latin typeface="RobotoMono Nerd Font" pitchFamily="2" charset="0"/>
                <a:ea typeface="RobotoMono Nerd Font" pitchFamily="2" charset="0"/>
              </a:rPr>
              <a:t> [ 0.]</a:t>
            </a:r>
          </a:p>
          <a:p>
            <a:r>
              <a:rPr lang="en-US" sz="2000">
                <a:latin typeface="RobotoMono Nerd Font" pitchFamily="2" charset="0"/>
                <a:ea typeface="RobotoMono Nerd Font" pitchFamily="2" charset="0"/>
              </a:rPr>
              <a:t> [ 5.]</a:t>
            </a:r>
          </a:p>
          <a:p>
            <a:r>
              <a:rPr lang="en-US" sz="2000">
                <a:latin typeface="RobotoMono Nerd Font" pitchFamily="2" charset="0"/>
                <a:ea typeface="RobotoMono Nerd Font" pitchFamily="2" charset="0"/>
              </a:rPr>
              <a:t> [10.]]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5F591-0B03-7E42-951E-FBD79EEF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np.newaxis chuyển từ mảng 1 chiều mảng 2 chiều-1 cột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3CCD41-A958-4C44-A151-944D066D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451" y="2730900"/>
            <a:ext cx="5595118" cy="209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3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E7405-BBE6-5C4D-8D5B-CA6F8D039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1AAD04-B76A-2A42-83E2-797807B8DD7E}"/>
                  </a:ext>
                </a:extLst>
              </p:cNvPr>
              <p:cNvSpPr txBox="1"/>
              <p:nvPr/>
            </p:nvSpPr>
            <p:spPr>
              <a:xfrm>
                <a:off x="235200" y="1046397"/>
                <a:ext cx="2535373" cy="1814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i="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vi-VN" sz="3200" b="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32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vi-VN" sz="3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vi-VN" sz="32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vi-VN" sz="32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vi-VN" sz="3200" b="0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vi-VN" sz="3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vi-VN" sz="32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a:rPr lang="vi-VN" sz="32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a:rPr lang="vi-VN" sz="3200" b="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vi-VN" sz="3200" b="0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vi-VN" sz="32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vi-VN" sz="3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3200" i="1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3200" i="1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1AAD04-B76A-2A42-83E2-797807B8D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00" y="1046397"/>
                <a:ext cx="2535373" cy="1814215"/>
              </a:xfrm>
              <a:prstGeom prst="rect">
                <a:avLst/>
              </a:prstGeom>
              <a:blipFill>
                <a:blip r:embed="rId2"/>
                <a:stretch>
                  <a:fillRect l="-100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6AFCA-C269-C041-BD1D-5B035CDABE47}"/>
                  </a:ext>
                </a:extLst>
              </p:cNvPr>
              <p:cNvSpPr txBox="1"/>
              <p:nvPr/>
            </p:nvSpPr>
            <p:spPr>
              <a:xfrm>
                <a:off x="2770573" y="1046397"/>
                <a:ext cx="2470974" cy="18142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vi-VN" sz="3200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sz="32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vi-VN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32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vi-VN" sz="32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vi-VN" sz="32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vi-VN" sz="3200" b="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6AFCA-C269-C041-BD1D-5B035CDAB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573" y="1046397"/>
                <a:ext cx="2470974" cy="1814215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5C0733-CBD2-6B43-BA3D-7929748AEDD3}"/>
                  </a:ext>
                </a:extLst>
              </p:cNvPr>
              <p:cNvSpPr txBox="1"/>
              <p:nvPr/>
            </p:nvSpPr>
            <p:spPr>
              <a:xfrm>
                <a:off x="341479" y="3642633"/>
                <a:ext cx="1895454" cy="8165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i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vi-VN" sz="3200" b="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sz="32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vi-VN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5C0733-CBD2-6B43-BA3D-7929748A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79" y="3642633"/>
                <a:ext cx="1895454" cy="816570"/>
              </a:xfrm>
              <a:prstGeom prst="rect">
                <a:avLst/>
              </a:prstGeom>
              <a:blipFill>
                <a:blip r:embed="rId4"/>
                <a:stretch>
                  <a:fillRect l="-3333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933F70-DEDE-964B-9A0D-D2B83C955CAA}"/>
                  </a:ext>
                </a:extLst>
              </p:cNvPr>
              <p:cNvSpPr txBox="1"/>
              <p:nvPr/>
            </p:nvSpPr>
            <p:spPr>
              <a:xfrm>
                <a:off x="2839211" y="3132301"/>
                <a:ext cx="5502071" cy="18372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vi-VN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sz="32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vi-V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vi-V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vi-VN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vi-V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vi-V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vi-VN" sz="3200" b="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vi-V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vi-V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933F70-DEDE-964B-9A0D-D2B83C955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211" y="3132301"/>
                <a:ext cx="5502071" cy="1837234"/>
              </a:xfrm>
              <a:prstGeom prst="rect">
                <a:avLst/>
              </a:prstGeom>
              <a:blipFill>
                <a:blip r:embed="rId5"/>
                <a:stretch>
                  <a:fillRect b="-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8C9C353-F089-BB4F-9EE3-BD1DBC5A30FB}"/>
              </a:ext>
            </a:extLst>
          </p:cNvPr>
          <p:cNvSpPr/>
          <p:nvPr/>
        </p:nvSpPr>
        <p:spPr>
          <a:xfrm>
            <a:off x="235200" y="921380"/>
            <a:ext cx="4769569" cy="212196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D2C120B4-8521-2047-A720-3491FD026A0C}"/>
              </a:ext>
            </a:extLst>
          </p:cNvPr>
          <p:cNvSpPr/>
          <p:nvPr/>
        </p:nvSpPr>
        <p:spPr>
          <a:xfrm>
            <a:off x="5081551" y="1566105"/>
            <a:ext cx="1835781" cy="793186"/>
          </a:xfrm>
          <a:prstGeom prst="leftArrow">
            <a:avLst>
              <a:gd name="adj1" fmla="val 58800"/>
              <a:gd name="adj2" fmla="val 5000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Giá trị đo đạc đươc</a:t>
            </a:r>
          </a:p>
        </p:txBody>
      </p:sp>
    </p:spTree>
    <p:extLst>
      <p:ext uri="{BB962C8B-B14F-4D97-AF65-F5344CB8AC3E}">
        <p14:creationId xmlns:p14="http://schemas.microsoft.com/office/powerpoint/2010/main" val="95200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63B7E-1E52-8240-A8EE-BA156576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Hàm không phải polynomial, khả năng fit thấp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2D4C3-A02E-B742-A19B-828F98776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00" y="1836134"/>
            <a:ext cx="4274807" cy="3113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6FC34F-7CAC-B14D-AD03-833D633DD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007" y="1902541"/>
            <a:ext cx="4347153" cy="3205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CE423A-D429-404C-8A5F-115F74E3002D}"/>
                  </a:ext>
                </a:extLst>
              </p:cNvPr>
              <p:cNvSpPr txBox="1"/>
              <p:nvPr/>
            </p:nvSpPr>
            <p:spPr>
              <a:xfrm>
                <a:off x="720671" y="869660"/>
                <a:ext cx="274320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vi-VN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vi-VN" sz="2400" b="0" i="1">
                          <a:latin typeface="Cambria Math" panose="02040503050406030204" pitchFamily="18" charset="0"/>
                        </a:rPr>
                        <m:t>=10∗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400" b="0" i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)   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CE423A-D429-404C-8A5F-115F74E30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71" y="869660"/>
                <a:ext cx="2743201" cy="369332"/>
              </a:xfrm>
              <a:prstGeom prst="rect">
                <a:avLst/>
              </a:prstGeom>
              <a:blipFill>
                <a:blip r:embed="rId4"/>
                <a:stretch>
                  <a:fillRect l="-3687" t="-3226" r="-460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308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1933-830A-7648-B6D9-8F6236FD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Tham khảo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2956-E3CE-8642-B2DF-83E8F1890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https://towardsdatascience.com/introduction-to-linear-regression-and-polynomial-regression-f8adc96f31cb</a:t>
            </a:r>
            <a:br>
              <a:rPr lang="en-US"/>
            </a:br>
            <a:endParaRPr lang="en-US"/>
          </a:p>
          <a:p>
            <a:r>
              <a:rPr lang="en-US">
                <a:hlinkClick r:id="rId3"/>
              </a:rPr>
              <a:t>https://medium.com/data-py-blog/polynomial-linear-regression-1f8117f6de2e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95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DBF9E-557A-0242-94C0-18211BAC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Câu hỏi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19D5C-C6EC-354B-BDB4-9C3D94ED5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06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BF970-4BFA-034E-B315-6F5B4BDD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Peoridic Function Regresson</a:t>
            </a:r>
          </a:p>
        </p:txBody>
      </p:sp>
    </p:spTree>
    <p:extLst>
      <p:ext uri="{BB962C8B-B14F-4D97-AF65-F5344CB8AC3E}">
        <p14:creationId xmlns:p14="http://schemas.microsoft.com/office/powerpoint/2010/main" val="1201980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A44B-4709-A746-AFBC-1276DBDA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Bài tham khảo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C95F7-642B-634A-A386-D6D8DF5AC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https://towardsdatascience.com/can-machine-learn-the-concept-of-sine-4047dced3f11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12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3A02E-25E4-D241-83B5-71392C43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Bài tập thực hành</a:t>
            </a:r>
          </a:p>
        </p:txBody>
      </p:sp>
    </p:spTree>
    <p:extLst>
      <p:ext uri="{BB962C8B-B14F-4D97-AF65-F5344CB8AC3E}">
        <p14:creationId xmlns:p14="http://schemas.microsoft.com/office/powerpoint/2010/main" val="2235582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2276E-635C-F04B-8F05-BDA2BB18D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Dự đoán mức độ tiêu hao nhiên liệu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920A7-ED33-6642-B43A-E297E1409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>
                <a:hlinkClick r:id="rId2"/>
              </a:rPr>
              <a:t>https://www.tensorflow.org/tutorials/keras/basic_regression</a:t>
            </a:r>
            <a:r>
              <a:rPr lang="en-US"/>
              <a:t> có tutorial hướng dẫn rất hay dự đoán mức tiêu hao nhiên liệu</a:t>
            </a:r>
          </a:p>
        </p:txBody>
      </p:sp>
    </p:spTree>
    <p:extLst>
      <p:ext uri="{BB962C8B-B14F-4D97-AF65-F5344CB8AC3E}">
        <p14:creationId xmlns:p14="http://schemas.microsoft.com/office/powerpoint/2010/main" val="2130145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A2D290D-F2E0-874D-B30B-61273DC56926}"/>
                  </a:ext>
                </a:extLst>
              </p:cNvPr>
              <p:cNvSpPr/>
              <p:nvPr/>
            </p:nvSpPr>
            <p:spPr>
              <a:xfrm>
                <a:off x="335049" y="1067680"/>
                <a:ext cx="7650246" cy="1151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vi-V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vi-VN" sz="3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vi-V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vi-V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learning_rate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vi-V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vi-VN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A2D290D-F2E0-874D-B30B-61273DC56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9" y="1067680"/>
                <a:ext cx="7650246" cy="1151726"/>
              </a:xfrm>
              <a:prstGeom prst="rect">
                <a:avLst/>
              </a:prstGeom>
              <a:blipFill>
                <a:blip r:embed="rId2"/>
                <a:stretch>
                  <a:fillRect l="-166"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96C9BA-1591-3043-AFDC-F23E26CB58BB}"/>
                  </a:ext>
                </a:extLst>
              </p:cNvPr>
              <p:cNvSpPr/>
              <p:nvPr/>
            </p:nvSpPr>
            <p:spPr>
              <a:xfrm>
                <a:off x="335049" y="2944176"/>
                <a:ext cx="8997415" cy="623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vi-VN" sz="32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learning_rate *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vi-VN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a:rPr lang="vi-VN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vi-V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vi-V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sz="2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96C9BA-1591-3043-AFDC-F23E26CB58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9" y="2944176"/>
                <a:ext cx="8997415" cy="623119"/>
              </a:xfrm>
              <a:prstGeom prst="rect">
                <a:avLst/>
              </a:prstGeom>
              <a:blipFill>
                <a:blip r:embed="rId3"/>
                <a:stretch>
                  <a:fillRect t="-118000" b="-19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D8780E7-6CBA-D542-B6FC-FC63B8D7F65A}"/>
              </a:ext>
            </a:extLst>
          </p:cNvPr>
          <p:cNvSpPr txBox="1"/>
          <p:nvPr/>
        </p:nvSpPr>
        <p:spPr>
          <a:xfrm>
            <a:off x="335049" y="1965490"/>
            <a:ext cx="8162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k+1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1F81B-9FE3-324B-85AA-04A1CC74322B}"/>
              </a:ext>
            </a:extLst>
          </p:cNvPr>
          <p:cNvSpPr txBox="1"/>
          <p:nvPr/>
        </p:nvSpPr>
        <p:spPr>
          <a:xfrm>
            <a:off x="1443729" y="1965490"/>
            <a:ext cx="6206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EC9826-E880-CF49-A47F-4EB3C893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Ôn lại bài cũ</a:t>
            </a:r>
          </a:p>
        </p:txBody>
      </p:sp>
    </p:spTree>
    <p:extLst>
      <p:ext uri="{BB962C8B-B14F-4D97-AF65-F5344CB8AC3E}">
        <p14:creationId xmlns:p14="http://schemas.microsoft.com/office/powerpoint/2010/main" val="17588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2428BE7-7396-1E45-AD27-5C1B828AD174}"/>
                  </a:ext>
                </a:extLst>
              </p:cNvPr>
              <p:cNvSpPr/>
              <p:nvPr/>
            </p:nvSpPr>
            <p:spPr>
              <a:xfrm>
                <a:off x="393041" y="870198"/>
                <a:ext cx="5419689" cy="1052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vi-VN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vi-VN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learning_rate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vi-V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vi-VN" sz="4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2428BE7-7396-1E45-AD27-5C1B828AD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41" y="870198"/>
                <a:ext cx="5419689" cy="1052019"/>
              </a:xfrm>
              <a:prstGeom prst="rect">
                <a:avLst/>
              </a:prstGeom>
              <a:blipFill>
                <a:blip r:embed="rId2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E3D4644-7D9B-3E41-9AD7-A50AAEBC17FF}"/>
                  </a:ext>
                </a:extLst>
              </p:cNvPr>
              <p:cNvSpPr/>
              <p:nvPr/>
            </p:nvSpPr>
            <p:spPr>
              <a:xfrm>
                <a:off x="393041" y="2681129"/>
                <a:ext cx="8997415" cy="623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vi-VN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32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vi-VN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learning_rate *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vi-VN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vi-V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vi-V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vi-V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3200"/>
                          <m:t>)</m:t>
                        </m:r>
                        <m:r>
                          <m:rPr>
                            <m:nor/>
                          </m:rPr>
                          <a:rPr lang="en-US" sz="3200"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E3D4644-7D9B-3E41-9AD7-A50AAEBC1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41" y="2681129"/>
                <a:ext cx="8997415" cy="623119"/>
              </a:xfrm>
              <a:prstGeom prst="rect">
                <a:avLst/>
              </a:prstGeom>
              <a:blipFill>
                <a:blip r:embed="rId3"/>
                <a:stretch>
                  <a:fillRect t="-116000" b="-19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3003F2B-34EB-9542-AD1F-55FD7680993F}"/>
              </a:ext>
            </a:extLst>
          </p:cNvPr>
          <p:cNvSpPr txBox="1"/>
          <p:nvPr/>
        </p:nvSpPr>
        <p:spPr>
          <a:xfrm>
            <a:off x="323240" y="3304248"/>
            <a:ext cx="8162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k+1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3A836-C512-4846-93E9-235677DD1FE6}"/>
              </a:ext>
            </a:extLst>
          </p:cNvPr>
          <p:cNvSpPr txBox="1"/>
          <p:nvPr/>
        </p:nvSpPr>
        <p:spPr>
          <a:xfrm>
            <a:off x="1431920" y="3304248"/>
            <a:ext cx="6206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659F8A-C687-2044-BB4B-80C8106E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Ôn lại bài cũ</a:t>
            </a:r>
          </a:p>
        </p:txBody>
      </p:sp>
    </p:spTree>
    <p:extLst>
      <p:ext uri="{BB962C8B-B14F-4D97-AF65-F5344CB8AC3E}">
        <p14:creationId xmlns:p14="http://schemas.microsoft.com/office/powerpoint/2010/main" val="284960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24B4A-7F80-7A4E-ADD8-0BDCFD34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Sử dung Keras</a:t>
            </a:r>
          </a:p>
        </p:txBody>
      </p:sp>
    </p:spTree>
    <p:extLst>
      <p:ext uri="{BB962C8B-B14F-4D97-AF65-F5344CB8AC3E}">
        <p14:creationId xmlns:p14="http://schemas.microsoft.com/office/powerpoint/2010/main" val="273715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A29F-DF6D-774E-9DBA-77A7FC21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796B6-99A9-824B-AB78-73C62ACE8D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Thư viện DeepLearning viết bằng Python sử dung backend TensorFlow, CNTK và Theano.</a:t>
            </a:r>
            <a:br>
              <a:rPr lang="en-US"/>
            </a:br>
            <a:endParaRPr lang="en-US"/>
          </a:p>
          <a:p>
            <a:r>
              <a:rPr lang="en-US"/>
              <a:t>Ưu điểm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/>
              <a:t>Dễ học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/>
              <a:t>Dựng mô hình mạng neural network, nhanh, cú pháp đơn giản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/>
              <a:t>Chạy tốt với CPU và GPU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/>
              <a:t>Hỗ trợ cả convolution network và recurrent network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5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6A5C-448C-084F-964E-C2391028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Cài đặt Keras và TensorFlow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EDF33-6A27-6044-953E-C03396898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TensorFlow hiện có 2 phiên bản: 1.x và 2.0 beta</a:t>
            </a:r>
          </a:p>
          <a:p>
            <a:r>
              <a:rPr lang="en-US"/>
              <a:t>Phần bài giảng này sử dung TensorFlow 2.0 beta</a:t>
            </a:r>
          </a:p>
          <a:p>
            <a:r>
              <a:rPr lang="en-US"/>
              <a:t>Cài đặt</a:t>
            </a:r>
          </a:p>
          <a:p>
            <a:pPr lvl="1">
              <a:buFont typeface="+mj-lt"/>
              <a:buAutoNum type="arabicPeriod"/>
            </a:pPr>
            <a:r>
              <a:rPr lang="en-US"/>
              <a:t>Kích hoạt Virtual Environment</a:t>
            </a:r>
          </a:p>
          <a:p>
            <a:pPr lvl="1">
              <a:buFont typeface="+mj-lt"/>
              <a:buAutoNum type="arabicPeriod"/>
            </a:pPr>
            <a:r>
              <a:rPr lang="en-US"/>
              <a:t>pip install keras</a:t>
            </a:r>
          </a:p>
          <a:p>
            <a:pPr lvl="1">
              <a:buFont typeface="+mj-lt"/>
              <a:buAutoNum type="arabicPeriod"/>
            </a:pPr>
            <a:r>
              <a:rPr lang="en-US"/>
              <a:t>pip install tensorflow==2.0.0-beta1</a:t>
            </a:r>
          </a:p>
        </p:txBody>
      </p:sp>
    </p:spTree>
    <p:extLst>
      <p:ext uri="{BB962C8B-B14F-4D97-AF65-F5344CB8AC3E}">
        <p14:creationId xmlns:p14="http://schemas.microsoft.com/office/powerpoint/2010/main" val="3242938196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arRegression" id="{963C5713-52FA-5A47-A48C-3624407CFCC7}" vid="{860F790E-46D0-7D43-AB64-638FAF590A5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Streamline</Template>
  <TotalTime>1665</TotalTime>
  <Words>1311</Words>
  <Application>Microsoft Macintosh PowerPoint</Application>
  <PresentationFormat>On-screen Show (16:9)</PresentationFormat>
  <Paragraphs>181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Cambria Math</vt:lpstr>
      <vt:lpstr>Arial</vt:lpstr>
      <vt:lpstr>Wingdings</vt:lpstr>
      <vt:lpstr>Verdana</vt:lpstr>
      <vt:lpstr>RobotoMono Nerd Font</vt:lpstr>
      <vt:lpstr>Raleway</vt:lpstr>
      <vt:lpstr>Lato</vt:lpstr>
      <vt:lpstr>Times New Roman</vt:lpstr>
      <vt:lpstr>Streamline</vt:lpstr>
      <vt:lpstr>Linear Regression bằng TensorFlow</vt:lpstr>
      <vt:lpstr>Đặt vấn đề</vt:lpstr>
      <vt:lpstr>PowerPoint Presentation</vt:lpstr>
      <vt:lpstr>Linear Regression</vt:lpstr>
      <vt:lpstr>Ôn lại bài cũ</vt:lpstr>
      <vt:lpstr>Ôn lại bài cũ</vt:lpstr>
      <vt:lpstr>Sử dung Keras</vt:lpstr>
      <vt:lpstr>Keras</vt:lpstr>
      <vt:lpstr>Cài đặt Keras và TensorFlow</vt:lpstr>
      <vt:lpstr>PowerPoint Presentation</vt:lpstr>
      <vt:lpstr>Classification vs Regression</vt:lpstr>
      <vt:lpstr>PowerPoint Presentation</vt:lpstr>
      <vt:lpstr>PowerPoint Presentation</vt:lpstr>
      <vt:lpstr>PowerPoint Presentation</vt:lpstr>
      <vt:lpstr>Một số thuật ngữ</vt:lpstr>
      <vt:lpstr>Tham khảo giải thích thuật ngữ</vt:lpstr>
      <vt:lpstr>PowerPoint Presentation</vt:lpstr>
      <vt:lpstr>PowerPoint Presentation</vt:lpstr>
      <vt:lpstr>Các bước xử lý một bài neural network</vt:lpstr>
      <vt:lpstr>Import các thư viện cần thiết</vt:lpstr>
      <vt:lpstr>Chuẩn bị dữ liệu</vt:lpstr>
      <vt:lpstr>Dựng mô hình</vt:lpstr>
      <vt:lpstr>Quiz</vt:lpstr>
      <vt:lpstr>PowerPoint Presentation</vt:lpstr>
      <vt:lpstr>Huấn luyện mô hình</vt:lpstr>
      <vt:lpstr>Callback trong lúc huấn luyện</vt:lpstr>
      <vt:lpstr>In kết quả MSE của train và validation dataset trong mỗi epoch</vt:lpstr>
      <vt:lpstr>Thử dự đoán với model sau huấn luyện</vt:lpstr>
      <vt:lpstr>Bài tập thực hành</vt:lpstr>
      <vt:lpstr>Dự đoán giá chung cư từ 2 tiêu chí diện tích và khoảng cách đến trung tâm</vt:lpstr>
      <vt:lpstr>PowerPoint Presentation</vt:lpstr>
      <vt:lpstr>Thực hành theo hướng dẫn của Tensor Flow</vt:lpstr>
      <vt:lpstr>Polynomial Function Regression</vt:lpstr>
      <vt:lpstr>Bài toán polynomial regression</vt:lpstr>
      <vt:lpstr>PowerPoint Presentation</vt:lpstr>
      <vt:lpstr>PowerPoint Presentation</vt:lpstr>
      <vt:lpstr>PowerPoint Presentation</vt:lpstr>
      <vt:lpstr>PowerPoint Presentation</vt:lpstr>
      <vt:lpstr>np.newaxis chuyển từ mảng 1 chiều mảng 2 chiều-1 cột</vt:lpstr>
      <vt:lpstr>Hàm không phải polynomial, khả năng fit thấp</vt:lpstr>
      <vt:lpstr>Tham khảo</vt:lpstr>
      <vt:lpstr>Câu hỏi</vt:lpstr>
      <vt:lpstr>Peoridic Function Regresson</vt:lpstr>
      <vt:lpstr>Bài tham khảo</vt:lpstr>
      <vt:lpstr>Bài tập thực hành</vt:lpstr>
      <vt:lpstr>Dự đoán mức độ tiêu hao nhiên liệu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dc:creator>Microsoft Office User</dc:creator>
  <cp:lastModifiedBy>Microsoft Office User</cp:lastModifiedBy>
  <cp:revision>209</cp:revision>
  <cp:lastPrinted>2019-08-21T03:02:18Z</cp:lastPrinted>
  <dcterms:created xsi:type="dcterms:W3CDTF">2019-08-16T03:40:31Z</dcterms:created>
  <dcterms:modified xsi:type="dcterms:W3CDTF">2019-08-22T10:46:20Z</dcterms:modified>
</cp:coreProperties>
</file>